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 id="2147483673" r:id="rId3"/>
    <p:sldMasterId id="2147483681" r:id="rId4"/>
  </p:sldMasterIdLst>
  <p:notesMasterIdLst>
    <p:notesMasterId r:id="rId40"/>
  </p:notesMasterIdLst>
  <p:sldIdLst>
    <p:sldId id="351" r:id="rId5"/>
    <p:sldId id="268" r:id="rId6"/>
    <p:sldId id="486" r:id="rId7"/>
    <p:sldId id="332" r:id="rId8"/>
    <p:sldId id="352" r:id="rId9"/>
    <p:sldId id="487" r:id="rId10"/>
    <p:sldId id="353" r:id="rId11"/>
    <p:sldId id="342" r:id="rId12"/>
    <p:sldId id="358" r:id="rId13"/>
    <p:sldId id="354" r:id="rId14"/>
    <p:sldId id="323" r:id="rId15"/>
    <p:sldId id="485" r:id="rId16"/>
    <p:sldId id="483" r:id="rId17"/>
    <p:sldId id="466" r:id="rId18"/>
    <p:sldId id="468" r:id="rId19"/>
    <p:sldId id="467" r:id="rId20"/>
    <p:sldId id="420" r:id="rId21"/>
    <p:sldId id="475" r:id="rId22"/>
    <p:sldId id="462" r:id="rId23"/>
    <p:sldId id="469" r:id="rId24"/>
    <p:sldId id="470" r:id="rId25"/>
    <p:sldId id="471" r:id="rId26"/>
    <p:sldId id="472" r:id="rId27"/>
    <p:sldId id="484" r:id="rId28"/>
    <p:sldId id="456" r:id="rId29"/>
    <p:sldId id="457" r:id="rId30"/>
    <p:sldId id="359" r:id="rId31"/>
    <p:sldId id="473" r:id="rId32"/>
    <p:sldId id="474" r:id="rId33"/>
    <p:sldId id="476" r:id="rId34"/>
    <p:sldId id="479" r:id="rId35"/>
    <p:sldId id="480" r:id="rId36"/>
    <p:sldId id="360" r:id="rId37"/>
    <p:sldId id="482" r:id="rId38"/>
    <p:sldId id="284" r:id="rId39"/>
  </p:sldIdLst>
  <p:sldSz cx="9144000" cy="6858000" type="screen4x3"/>
  <p:notesSz cx="6797675" cy="9872663"/>
  <p:defaultTextStyle>
    <a:defPPr>
      <a:defRPr lang="de-DE"/>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55">
          <p15:clr>
            <a:srgbClr val="A4A3A4"/>
          </p15:clr>
        </p15:guide>
        <p15:guide id="2" orient="horz" pos="3974">
          <p15:clr>
            <a:srgbClr val="A4A3A4"/>
          </p15:clr>
        </p15:guide>
        <p15:guide id="3" orient="horz" pos="799">
          <p15:clr>
            <a:srgbClr val="A4A3A4"/>
          </p15:clr>
        </p15:guide>
        <p15:guide id="4" orient="horz" pos="1026">
          <p15:clr>
            <a:srgbClr val="A4A3A4"/>
          </p15:clr>
        </p15:guide>
        <p15:guide id="5" orient="horz" pos="2482">
          <p15:clr>
            <a:srgbClr val="A4A3A4"/>
          </p15:clr>
        </p15:guide>
        <p15:guide id="6" pos="340">
          <p15:clr>
            <a:srgbClr val="A4A3A4"/>
          </p15:clr>
        </p15:guide>
        <p15:guide id="7" pos="5420">
          <p15:clr>
            <a:srgbClr val="A4A3A4"/>
          </p15:clr>
        </p15:guide>
      </p15:sldGuideLst>
    </p:ext>
    <p:ext uri="{2D200454-40CA-4A62-9FC3-DE9A4176ACB9}">
      <p15:notesGuideLst xmlns:p15="http://schemas.microsoft.com/office/powerpoint/2012/main">
        <p15:guide id="1" orient="horz" pos="3109">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eforth, Karl" initials="RIE" lastIdx="1" clrIdx="0"/>
  <p:cmAuthor id="1" name="Hahn, Grit" initials="HG" lastIdx="31" clrIdx="1">
    <p:extLst>
      <p:ext uri="{19B8F6BF-5375-455C-9EA6-DF929625EA0E}">
        <p15:presenceInfo xmlns:p15="http://schemas.microsoft.com/office/powerpoint/2012/main" userId="Hahn, Grit" providerId="None"/>
      </p:ext>
    </p:extLst>
  </p:cmAuthor>
  <p:cmAuthor id="2" name="Bergweiler-Priester, Iris" initials="BI" lastIdx="38" clrIdx="2">
    <p:extLst>
      <p:ext uri="{19B8F6BF-5375-455C-9EA6-DF929625EA0E}">
        <p15:presenceInfo xmlns:p15="http://schemas.microsoft.com/office/powerpoint/2012/main" userId="Bergweiler-Priester, Iris" providerId="None"/>
      </p:ext>
    </p:extLst>
  </p:cmAuthor>
  <p:cmAuthor id="3" name="Bensen, Claudia" initials="BC" lastIdx="1" clrIdx="3">
    <p:extLst>
      <p:ext uri="{19B8F6BF-5375-455C-9EA6-DF929625EA0E}">
        <p15:presenceInfo xmlns:p15="http://schemas.microsoft.com/office/powerpoint/2012/main" userId="Bensen, Claud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1A"/>
    <a:srgbClr val="0066FF"/>
    <a:srgbClr val="00FF00"/>
    <a:srgbClr val="EAEAEA"/>
    <a:srgbClr val="CCFFCC"/>
    <a:srgbClr val="EFF4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B344D84-9AFB-497E-A393-DC336BA19D2E}" styleName="Mittlere Formatvorlage 3 - Akz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458" autoAdjust="0"/>
    <p:restoredTop sz="88061" autoAdjust="0"/>
  </p:normalViewPr>
  <p:slideViewPr>
    <p:cSldViewPr showGuides="1">
      <p:cViewPr varScale="1">
        <p:scale>
          <a:sx n="100" d="100"/>
          <a:sy n="100" d="100"/>
        </p:scale>
        <p:origin x="1004" y="68"/>
      </p:cViewPr>
      <p:guideLst>
        <p:guide orient="horz" pos="255"/>
        <p:guide orient="horz" pos="3974"/>
        <p:guide orient="horz" pos="799"/>
        <p:guide orient="horz" pos="1026"/>
        <p:guide orient="horz" pos="2482"/>
        <p:guide pos="340"/>
        <p:guide pos="5420"/>
      </p:guideLst>
    </p:cSldViewPr>
  </p:slideViewPr>
  <p:outlineViewPr>
    <p:cViewPr>
      <p:scale>
        <a:sx n="33" d="100"/>
        <a:sy n="33" d="100"/>
      </p:scale>
      <p:origin x="0" y="1146"/>
    </p:cViewPr>
    <p:sldLst>
      <p:sld r:id="rId1" collapse="1"/>
    </p:sldLst>
  </p:outlineViewPr>
  <p:notesTextViewPr>
    <p:cViewPr>
      <p:scale>
        <a:sx n="150" d="100"/>
        <a:sy n="150" d="100"/>
      </p:scale>
      <p:origin x="0" y="0"/>
    </p:cViewPr>
  </p:notesTextViewPr>
  <p:sorterViewPr>
    <p:cViewPr varScale="1">
      <p:scale>
        <a:sx n="1" d="1"/>
        <a:sy n="1" d="1"/>
      </p:scale>
      <p:origin x="0" y="0"/>
    </p:cViewPr>
  </p:sorterViewPr>
  <p:notesViewPr>
    <p:cSldViewPr showGuides="1">
      <p:cViewPr varScale="1">
        <p:scale>
          <a:sx n="80" d="100"/>
          <a:sy n="80" d="100"/>
        </p:scale>
        <p:origin x="-2076" y="-84"/>
      </p:cViewPr>
      <p:guideLst>
        <p:guide orient="horz" pos="3109"/>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24E3CC-9A14-498A-AB0E-0E15257815EB}" type="doc">
      <dgm:prSet loTypeId="urn:microsoft.com/office/officeart/2005/8/layout/arrow2" loCatId="process" qsTypeId="urn:microsoft.com/office/officeart/2005/8/quickstyle/3d1" qsCatId="3D" csTypeId="urn:microsoft.com/office/officeart/2005/8/colors/accent1_3" csCatId="accent1" phldr="1"/>
      <dgm:spPr/>
    </dgm:pt>
    <dgm:pt modelId="{09D33FFD-255B-4270-8A44-01D7516435ED}">
      <dgm:prSet custT="1"/>
      <dgm:spPr>
        <a:xfrm rot="21411254">
          <a:off x="3139105" y="5119672"/>
          <a:ext cx="3157218" cy="550406"/>
        </a:xfrm>
        <a:prstGeom prst="round2DiagRect">
          <a:avLst/>
        </a:prstGeom>
        <a:noFill/>
        <a:ln>
          <a:noFill/>
        </a:ln>
        <a:effectLst/>
        <a:scene3d>
          <a:camera prst="orthographicFront"/>
          <a:lightRig rig="threePt" dir="t"/>
        </a:scene3d>
        <a:sp3d>
          <a:bevelT/>
        </a:sp3d>
      </dgm:spPr>
      <dgm:t>
        <a:bodyPr/>
        <a:lstStyle/>
        <a:p>
          <a:pPr algn="ctr"/>
          <a:endParaRPr lang="de-DE" sz="1800" b="0" dirty="0">
            <a:solidFill>
              <a:srgbClr val="FFFFFF"/>
            </a:solidFill>
            <a:latin typeface="Arial"/>
            <a:ea typeface="+mn-ea"/>
            <a:cs typeface="+mn-cs"/>
          </a:endParaRPr>
        </a:p>
      </dgm:t>
    </dgm:pt>
    <dgm:pt modelId="{F4091075-3222-49D2-A578-277E31C78CF5}" type="sibTrans" cxnId="{E56EF76D-F71B-4FB4-AEBF-E8E4D905CC0D}">
      <dgm:prSet/>
      <dgm:spPr/>
      <dgm:t>
        <a:bodyPr/>
        <a:lstStyle/>
        <a:p>
          <a:endParaRPr lang="de-DE"/>
        </a:p>
      </dgm:t>
    </dgm:pt>
    <dgm:pt modelId="{A1877FDC-96E3-47A9-9D18-0C67F6555D70}" type="parTrans" cxnId="{E56EF76D-F71B-4FB4-AEBF-E8E4D905CC0D}">
      <dgm:prSet/>
      <dgm:spPr/>
      <dgm:t>
        <a:bodyPr/>
        <a:lstStyle/>
        <a:p>
          <a:endParaRPr lang="de-DE"/>
        </a:p>
      </dgm:t>
    </dgm:pt>
    <dgm:pt modelId="{59BB5629-D24F-4014-BF37-B7DCA433CAF2}" type="pres">
      <dgm:prSet presAssocID="{6724E3CC-9A14-498A-AB0E-0E15257815EB}" presName="arrowDiagram" presStyleCnt="0">
        <dgm:presLayoutVars>
          <dgm:chMax val="5"/>
          <dgm:dir/>
          <dgm:resizeHandles val="exact"/>
        </dgm:presLayoutVars>
      </dgm:prSet>
      <dgm:spPr/>
    </dgm:pt>
    <dgm:pt modelId="{371F3E6D-AFC3-4933-BD12-CE21B49E4B3C}" type="pres">
      <dgm:prSet presAssocID="{6724E3CC-9A14-498A-AB0E-0E15257815EB}" presName="arrow" presStyleLbl="bgShp" presStyleIdx="0" presStyleCnt="1" custAng="0" custScaleX="100000" custScaleY="92555" custLinFactNeighborX="-864" custLinFactNeighborY="11883"/>
      <dgm:spPr>
        <a:xfrm>
          <a:off x="0" y="1027827"/>
          <a:ext cx="8775512" cy="5076359"/>
        </a:xfrm>
        <a:prstGeom prst="swooshArrow">
          <a:avLst>
            <a:gd name="adj1" fmla="val 25000"/>
            <a:gd name="adj2" fmla="val 25000"/>
          </a:avLst>
        </a:prstGeom>
        <a:solidFill>
          <a:srgbClr val="007EC7">
            <a:alpha val="74902"/>
          </a:srgbClr>
        </a:solidFill>
        <a:ln>
          <a:noFill/>
        </a:ln>
        <a:effectLst>
          <a:outerShdw blurRad="50800" dist="38100" dir="2700000" algn="tl" rotWithShape="0">
            <a:prstClr val="black">
              <a:alpha val="23000"/>
            </a:prstClr>
          </a:outerShdw>
        </a:effectLst>
        <a:scene3d>
          <a:camera prst="orthographicFront"/>
          <a:lightRig rig="flat" dir="t"/>
        </a:scene3d>
        <a:sp3d z="-190500" extrusionH="12700" prstMaterial="plastic">
          <a:bevelT w="50800" h="50800"/>
        </a:sp3d>
      </dgm:spPr>
      <dgm:t>
        <a:bodyPr/>
        <a:lstStyle/>
        <a:p>
          <a:endParaRPr lang="de-DE"/>
        </a:p>
      </dgm:t>
    </dgm:pt>
    <dgm:pt modelId="{176264B8-73FB-41BC-87E8-24C6E7A6E3F8}" type="pres">
      <dgm:prSet presAssocID="{6724E3CC-9A14-498A-AB0E-0E15257815EB}" presName="arrowDiagram1" presStyleCnt="0">
        <dgm:presLayoutVars>
          <dgm:bulletEnabled val="1"/>
        </dgm:presLayoutVars>
      </dgm:prSet>
      <dgm:spPr/>
    </dgm:pt>
    <dgm:pt modelId="{C7126F15-DA60-4D82-9F3D-DFBDD9B1C46E}" type="pres">
      <dgm:prSet presAssocID="{09D33FFD-255B-4270-8A44-01D7516435ED}" presName="bullet1" presStyleLbl="node1" presStyleIdx="0" presStyleCnt="1" custFlipVert="1" custFlipHor="1" custScaleX="63024" custScaleY="50803" custLinFactX="-450291" custLinFactY="215986" custLinFactNeighborX="-500000" custLinFactNeighborY="300000"/>
      <dgm:spPr>
        <a:xfrm flipH="1" flipV="1">
          <a:off x="644699" y="5309438"/>
          <a:ext cx="409270" cy="329908"/>
        </a:xfrm>
        <a:prstGeom prst="ellipse">
          <a:avLst/>
        </a:prstGeom>
        <a:no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gm:spPr>
    </dgm:pt>
    <dgm:pt modelId="{5FA1C760-5227-4729-9B9D-CFA055E4B231}" type="pres">
      <dgm:prSet presAssocID="{09D33FFD-255B-4270-8A44-01D7516435ED}" presName="textBox1" presStyleLbl="revTx" presStyleIdx="0" presStyleCnt="1" custAng="21411254" custFlipVert="0" custScaleX="89944" custScaleY="13598" custLinFactNeighborX="-15600" custLinFactNeighborY="30817">
        <dgm:presLayoutVars>
          <dgm:bulletEnabled val="1"/>
        </dgm:presLayoutVars>
      </dgm:prSet>
      <dgm:spPr/>
      <dgm:t>
        <a:bodyPr/>
        <a:lstStyle/>
        <a:p>
          <a:endParaRPr lang="de-DE"/>
        </a:p>
      </dgm:t>
    </dgm:pt>
  </dgm:ptLst>
  <dgm:cxnLst>
    <dgm:cxn modelId="{D09EC597-8418-4169-AE4C-50F3A5347BA0}" type="presOf" srcId="{6724E3CC-9A14-498A-AB0E-0E15257815EB}" destId="{59BB5629-D24F-4014-BF37-B7DCA433CAF2}" srcOrd="0" destOrd="0" presId="urn:microsoft.com/office/officeart/2005/8/layout/arrow2"/>
    <dgm:cxn modelId="{67E2FB9D-111C-4C5E-82CD-8F23BABFDCA1}" type="presOf" srcId="{09D33FFD-255B-4270-8A44-01D7516435ED}" destId="{5FA1C760-5227-4729-9B9D-CFA055E4B231}" srcOrd="0" destOrd="0" presId="urn:microsoft.com/office/officeart/2005/8/layout/arrow2"/>
    <dgm:cxn modelId="{E56EF76D-F71B-4FB4-AEBF-E8E4D905CC0D}" srcId="{6724E3CC-9A14-498A-AB0E-0E15257815EB}" destId="{09D33FFD-255B-4270-8A44-01D7516435ED}" srcOrd="0" destOrd="0" parTransId="{A1877FDC-96E3-47A9-9D18-0C67F6555D70}" sibTransId="{F4091075-3222-49D2-A578-277E31C78CF5}"/>
    <dgm:cxn modelId="{AFFFC6C0-0704-49B9-BAF8-1E603069A2F2}" type="presParOf" srcId="{59BB5629-D24F-4014-BF37-B7DCA433CAF2}" destId="{371F3E6D-AFC3-4933-BD12-CE21B49E4B3C}" srcOrd="0" destOrd="0" presId="urn:microsoft.com/office/officeart/2005/8/layout/arrow2"/>
    <dgm:cxn modelId="{879964E9-5673-4939-AA57-FA76D3675891}" type="presParOf" srcId="{59BB5629-D24F-4014-BF37-B7DCA433CAF2}" destId="{176264B8-73FB-41BC-87E8-24C6E7A6E3F8}" srcOrd="1" destOrd="0" presId="urn:microsoft.com/office/officeart/2005/8/layout/arrow2"/>
    <dgm:cxn modelId="{8D1A2364-D100-4DD5-A992-72EC6527E924}" type="presParOf" srcId="{176264B8-73FB-41BC-87E8-24C6E7A6E3F8}" destId="{C7126F15-DA60-4D82-9F3D-DFBDD9B1C46E}" srcOrd="0" destOrd="0" presId="urn:microsoft.com/office/officeart/2005/8/layout/arrow2"/>
    <dgm:cxn modelId="{925FE43C-53BF-46A0-AC1E-8018AC4AB174}" type="presParOf" srcId="{176264B8-73FB-41BC-87E8-24C6E7A6E3F8}" destId="{5FA1C760-5227-4729-9B9D-CFA055E4B231}" srcOrd="1" destOrd="0" presId="urn:microsoft.com/office/officeart/2005/8/layout/arrow2"/>
  </dgm:cxnLst>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1F3E6D-AFC3-4933-BD12-CE21B49E4B3C}">
      <dsp:nvSpPr>
        <dsp:cNvPr id="0" name=""/>
        <dsp:cNvSpPr/>
      </dsp:nvSpPr>
      <dsp:spPr>
        <a:xfrm>
          <a:off x="0" y="1557650"/>
          <a:ext cx="6732239" cy="3894389"/>
        </a:xfrm>
        <a:prstGeom prst="swooshArrow">
          <a:avLst>
            <a:gd name="adj1" fmla="val 25000"/>
            <a:gd name="adj2" fmla="val 25000"/>
          </a:avLst>
        </a:prstGeom>
        <a:solidFill>
          <a:srgbClr val="007EC7">
            <a:alpha val="74902"/>
          </a:srgbClr>
        </a:solidFill>
        <a:ln>
          <a:noFill/>
        </a:ln>
        <a:effectLst>
          <a:outerShdw blurRad="50800" dist="38100" dir="2700000" algn="tl" rotWithShape="0">
            <a:prstClr val="black">
              <a:alpha val="23000"/>
            </a:prstClr>
          </a:outerShdw>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C7126F15-DA60-4D82-9F3D-DFBDD9B1C46E}">
      <dsp:nvSpPr>
        <dsp:cNvPr id="0" name=""/>
        <dsp:cNvSpPr/>
      </dsp:nvSpPr>
      <dsp:spPr>
        <a:xfrm flipH="1" flipV="1">
          <a:off x="494589" y="4447451"/>
          <a:ext cx="313976" cy="253093"/>
        </a:xfrm>
        <a:prstGeom prst="ellipse">
          <a:avLst/>
        </a:prstGeom>
        <a:no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FA1C760-5227-4729-9B9D-CFA055E4B231}">
      <dsp:nvSpPr>
        <dsp:cNvPr id="0" name=""/>
        <dsp:cNvSpPr/>
      </dsp:nvSpPr>
      <dsp:spPr>
        <a:xfrm rot="21411254">
          <a:off x="2408202" y="4301869"/>
          <a:ext cx="2422098" cy="422251"/>
        </a:xfrm>
        <a:prstGeom prst="round2DiagRect">
          <a:avLst/>
        </a:prstGeom>
        <a:noFill/>
        <a:ln>
          <a:noFill/>
        </a:ln>
        <a:effectLst/>
        <a:scene3d>
          <a:camera prst="orthographicFront"/>
          <a:lightRig rig="threePt" dir="t"/>
        </a:scene3d>
        <a:sp3d>
          <a:bevelT/>
        </a:sp3d>
      </dsp:spPr>
      <dsp:style>
        <a:lnRef idx="0">
          <a:scrgbClr r="0" g="0" b="0"/>
        </a:lnRef>
        <a:fillRef idx="0">
          <a:scrgbClr r="0" g="0" b="0"/>
        </a:fillRef>
        <a:effectRef idx="0">
          <a:scrgbClr r="0" g="0" b="0"/>
        </a:effectRef>
        <a:fontRef idx="minor"/>
      </dsp:style>
      <dsp:txBody>
        <a:bodyPr spcFirstLastPara="0" vert="horz" wrap="square" lIns="0" tIns="0" rIns="263978" bIns="0" numCol="1" spcCol="1270" anchor="t" anchorCtr="0">
          <a:noAutofit/>
        </a:bodyPr>
        <a:lstStyle/>
        <a:p>
          <a:pPr lvl="0" algn="ctr" defTabSz="800100">
            <a:lnSpc>
              <a:spcPct val="90000"/>
            </a:lnSpc>
            <a:spcBef>
              <a:spcPct val="0"/>
            </a:spcBef>
            <a:spcAft>
              <a:spcPct val="35000"/>
            </a:spcAft>
          </a:pPr>
          <a:endParaRPr lang="de-DE" sz="1800" b="0" kern="1200" dirty="0">
            <a:solidFill>
              <a:srgbClr val="FFFFFF"/>
            </a:solidFill>
            <a:latin typeface="Arial"/>
            <a:ea typeface="+mn-ea"/>
            <a:cs typeface="+mn-cs"/>
          </a:endParaRPr>
        </a:p>
      </dsp:txBody>
      <dsp:txXfrm>
        <a:off x="2428815" y="4322482"/>
        <a:ext cx="2380872" cy="381025"/>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1" y="0"/>
            <a:ext cx="2946400"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de-DE" altLang="de-DE"/>
          </a:p>
        </p:txBody>
      </p:sp>
      <p:sp>
        <p:nvSpPr>
          <p:cNvPr id="7171" name="Rectangle 3"/>
          <p:cNvSpPr>
            <a:spLocks noGrp="1" noChangeArrowheads="1"/>
          </p:cNvSpPr>
          <p:nvPr>
            <p:ph type="dt" idx="1"/>
          </p:nvPr>
        </p:nvSpPr>
        <p:spPr bwMode="auto">
          <a:xfrm>
            <a:off x="3849688" y="0"/>
            <a:ext cx="2946400"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de-DE" altLang="de-DE"/>
          </a:p>
        </p:txBody>
      </p:sp>
      <p:sp>
        <p:nvSpPr>
          <p:cNvPr id="7172" name="Rectangle 4"/>
          <p:cNvSpPr>
            <a:spLocks noGrp="1" noRot="1" noChangeAspect="1" noChangeArrowheads="1" noTextEdit="1"/>
          </p:cNvSpPr>
          <p:nvPr>
            <p:ph type="sldImg" idx="2"/>
          </p:nvPr>
        </p:nvSpPr>
        <p:spPr bwMode="auto">
          <a:xfrm>
            <a:off x="930275" y="739775"/>
            <a:ext cx="4937125" cy="37036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679451" y="4689240"/>
            <a:ext cx="5438775" cy="444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DE" altLang="de-DE" smtClean="0"/>
              <a:t>Textmasterformate durch Klicken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sp>
        <p:nvSpPr>
          <p:cNvPr id="7174" name="Rectangle 6"/>
          <p:cNvSpPr>
            <a:spLocks noGrp="1" noChangeArrowheads="1"/>
          </p:cNvSpPr>
          <p:nvPr>
            <p:ph type="ftr" sz="quarter" idx="4"/>
          </p:nvPr>
        </p:nvSpPr>
        <p:spPr bwMode="auto">
          <a:xfrm>
            <a:off x="1" y="9376900"/>
            <a:ext cx="2946400" cy="494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de-DE" altLang="de-DE"/>
          </a:p>
        </p:txBody>
      </p:sp>
      <p:sp>
        <p:nvSpPr>
          <p:cNvPr id="7175" name="Rectangle 7"/>
          <p:cNvSpPr>
            <a:spLocks noGrp="1" noChangeArrowheads="1"/>
          </p:cNvSpPr>
          <p:nvPr>
            <p:ph type="sldNum" sz="quarter" idx="5"/>
          </p:nvPr>
        </p:nvSpPr>
        <p:spPr bwMode="auto">
          <a:xfrm>
            <a:off x="3849688" y="9376900"/>
            <a:ext cx="2946400" cy="494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F5FF12BF-D009-40FD-97E3-41722E3DDDC3}" type="slidenum">
              <a:rPr lang="de-DE" altLang="de-DE"/>
              <a:pPr/>
              <a:t>‹Nr.›</a:t>
            </a:fld>
            <a:endParaRPr lang="de-DE" altLang="de-DE"/>
          </a:p>
        </p:txBody>
      </p:sp>
    </p:spTree>
    <p:extLst>
      <p:ext uri="{BB962C8B-B14F-4D97-AF65-F5344CB8AC3E}">
        <p14:creationId xmlns:p14="http://schemas.microsoft.com/office/powerpoint/2010/main" val="33738266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mn-cs"/>
      </a:defRPr>
    </a:lvl1pPr>
    <a:lvl2pPr marL="457200" algn="l" rtl="0" fontAlgn="base">
      <a:spcBef>
        <a:spcPct val="30000"/>
      </a:spcBef>
      <a:spcAft>
        <a:spcPct val="0"/>
      </a:spcAft>
      <a:defRPr sz="1200" kern="1200">
        <a:solidFill>
          <a:schemeClr val="tx1"/>
        </a:solidFill>
        <a:latin typeface="Arial" pitchFamily="34" charset="0"/>
        <a:ea typeface="+mn-ea"/>
        <a:cs typeface="+mn-cs"/>
      </a:defRPr>
    </a:lvl2pPr>
    <a:lvl3pPr marL="914400" algn="l" rtl="0" fontAlgn="base">
      <a:spcBef>
        <a:spcPct val="30000"/>
      </a:spcBef>
      <a:spcAft>
        <a:spcPct val="0"/>
      </a:spcAft>
      <a:defRPr sz="1200" kern="1200">
        <a:solidFill>
          <a:schemeClr val="tx1"/>
        </a:solidFill>
        <a:latin typeface="Arial" pitchFamily="34" charset="0"/>
        <a:ea typeface="+mn-ea"/>
        <a:cs typeface="+mn-cs"/>
      </a:defRPr>
    </a:lvl3pPr>
    <a:lvl4pPr marL="1371600" algn="l" rtl="0" fontAlgn="base">
      <a:spcBef>
        <a:spcPct val="30000"/>
      </a:spcBef>
      <a:spcAft>
        <a:spcPct val="0"/>
      </a:spcAft>
      <a:defRPr sz="1200" kern="1200">
        <a:solidFill>
          <a:schemeClr val="tx1"/>
        </a:solidFill>
        <a:latin typeface="Arial" pitchFamily="34" charset="0"/>
        <a:ea typeface="+mn-ea"/>
        <a:cs typeface="+mn-cs"/>
      </a:defRPr>
    </a:lvl4pPr>
    <a:lvl5pPr marL="1828800" algn="l" rtl="0" fontAlgn="base">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b="1" kern="1200" dirty="0" smtClean="0">
                <a:solidFill>
                  <a:schemeClr val="tx1"/>
                </a:solidFill>
                <a:effectLst/>
                <a:latin typeface="Arial" pitchFamily="34" charset="0"/>
                <a:ea typeface="+mn-ea"/>
                <a:cs typeface="+mn-cs"/>
              </a:rPr>
              <a:t>Technischer Hinweis:</a:t>
            </a:r>
            <a:r>
              <a:rPr lang="de-DE" sz="1200" b="1" kern="1200" baseline="0" dirty="0" smtClean="0">
                <a:solidFill>
                  <a:schemeClr val="tx1"/>
                </a:solidFill>
                <a:effectLst/>
                <a:latin typeface="Arial" pitchFamily="34" charset="0"/>
                <a:ea typeface="+mn-ea"/>
                <a:cs typeface="+mn-cs"/>
              </a:rPr>
              <a:t> </a:t>
            </a:r>
            <a:endParaRPr lang="de-DE" sz="1200" b="1" kern="1200" dirty="0" smtClean="0">
              <a:solidFill>
                <a:schemeClr val="tx1"/>
              </a:solidFill>
              <a:effectLst/>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Arial" pitchFamily="34" charset="0"/>
                <a:ea typeface="+mn-ea"/>
                <a:cs typeface="+mn-cs"/>
              </a:rPr>
              <a:t>Zwei Folien</a:t>
            </a:r>
            <a:r>
              <a:rPr lang="de-DE" sz="1200" kern="1200" baseline="0" dirty="0" smtClean="0">
                <a:solidFill>
                  <a:schemeClr val="tx1"/>
                </a:solidFill>
                <a:effectLst/>
                <a:latin typeface="Arial" pitchFamily="34" charset="0"/>
                <a:ea typeface="+mn-ea"/>
                <a:cs typeface="+mn-cs"/>
              </a:rPr>
              <a:t> dieser Präsentation sind Übersichtsfolien. Diese heißen „</a:t>
            </a:r>
            <a:r>
              <a:rPr kumimoji="0" lang="de-DE" sz="1200" b="0" i="0" u="none" strike="noStrike" kern="0" cap="none" spc="0" normalizeH="0" baseline="0" noProof="0" dirty="0" smtClean="0">
                <a:ln>
                  <a:noFill/>
                </a:ln>
                <a:solidFill>
                  <a:srgbClr val="E2001A"/>
                </a:solidFill>
                <a:effectLst/>
                <a:uLnTx/>
                <a:uFillTx/>
                <a:latin typeface="Arial-BoldMT"/>
                <a:ea typeface="+mn-ea"/>
                <a:cs typeface="+mn-cs"/>
              </a:rPr>
              <a:t>Anbindung des Qualitätstableaus und des Unterrichtsbeobachtungsbogens an den RRSQ“. Die jeweils folgenden Folien stellen das Qualitätstableau bzw. den Unterrichtsbeobachtungsbogen vergrößert dar.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0" cap="none" spc="0" normalizeH="0" baseline="0" noProof="0" dirty="0" smtClean="0">
                <a:ln>
                  <a:noFill/>
                </a:ln>
                <a:solidFill>
                  <a:srgbClr val="E2001A"/>
                </a:solidFill>
                <a:effectLst/>
                <a:uLnTx/>
                <a:uFillTx/>
                <a:latin typeface="Arial-BoldMT"/>
                <a:ea typeface="+mn-ea"/>
                <a:cs typeface="+mn-cs"/>
              </a:rPr>
              <a:t>Bitte prüfen Sie, ob die Folien mit Ihren technischen Voraussetzungen gut lesbar sind. Ansonsten empfiehlt es sich, einen Ausdruck vom Qualitätstableau (in A3) sowie einen Ausdruck des Unterrichtsbeobachtungsbogens (in A4) zur Verfügung zu stellen.  </a:t>
            </a:r>
            <a:endParaRPr lang="de-DE" sz="120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a:t>
            </a:fld>
            <a:endParaRPr lang="de-DE" altLang="de-DE"/>
          </a:p>
        </p:txBody>
      </p:sp>
    </p:spTree>
    <p:extLst>
      <p:ext uri="{BB962C8B-B14F-4D97-AF65-F5344CB8AC3E}">
        <p14:creationId xmlns:p14="http://schemas.microsoft.com/office/powerpoint/2010/main" val="33832812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r>
              <a:rPr lang="de-DE" b="1" dirty="0" smtClean="0"/>
              <a:t>Einleitung der Hauptphase:</a:t>
            </a:r>
          </a:p>
          <a:p>
            <a:r>
              <a:rPr lang="de-DE" b="0" dirty="0" smtClean="0"/>
              <a:t>Das Dezernat 4Q nimmt ca.</a:t>
            </a:r>
            <a:r>
              <a:rPr lang="de-DE" b="0" baseline="0" dirty="0" smtClean="0"/>
              <a:t> 12 Wochen vor dem Schulbesuch </a:t>
            </a:r>
            <a:r>
              <a:rPr lang="de-DE" b="0" dirty="0" smtClean="0"/>
              <a:t>mit der Schule Kontakt auf.</a:t>
            </a:r>
          </a:p>
          <a:p>
            <a:endParaRPr lang="de-DE" b="0" dirty="0" smtClean="0"/>
          </a:p>
          <a:p>
            <a:r>
              <a:rPr lang="de-DE" b="1" dirty="0" smtClean="0"/>
              <a:t>Dokumentenabgabe über TUQAN:</a:t>
            </a:r>
          </a:p>
          <a:p>
            <a:r>
              <a:rPr lang="de-DE" b="0" dirty="0" smtClean="0"/>
              <a:t>Die Schule stellt in TUQAN die folgenden Dokumente</a:t>
            </a:r>
            <a:r>
              <a:rPr lang="de-DE" b="0" baseline="0" dirty="0" smtClean="0"/>
              <a:t> ein</a:t>
            </a:r>
            <a:r>
              <a:rPr lang="de-DE" b="0" dirty="0" smtClean="0"/>
              <a:t>:</a:t>
            </a:r>
          </a:p>
          <a:p>
            <a:r>
              <a:rPr lang="de-DE" b="0" dirty="0" smtClean="0"/>
              <a:t>Portfolio Teil II für die Hauptphase</a:t>
            </a:r>
          </a:p>
          <a:p>
            <a:r>
              <a:rPr lang="de-DE" b="0" baseline="0" dirty="0" smtClean="0"/>
              <a:t>- Schulprogramm</a:t>
            </a:r>
          </a:p>
          <a:p>
            <a:r>
              <a:rPr lang="de-DE" b="0" baseline="0" dirty="0" smtClean="0"/>
              <a:t>- Leistungskonzept</a:t>
            </a:r>
          </a:p>
          <a:p>
            <a:r>
              <a:rPr lang="de-DE" b="0" baseline="0" dirty="0" smtClean="0"/>
              <a:t>- Fortbildungsplanung</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b="0" baseline="0" dirty="0" smtClean="0"/>
              <a:t>- </a:t>
            </a:r>
            <a:r>
              <a:rPr lang="de-DE" sz="1200" b="0" i="0" kern="1200" baseline="0" dirty="0" smtClean="0">
                <a:solidFill>
                  <a:srgbClr val="FF0000"/>
                </a:solidFill>
                <a:effectLst/>
                <a:latin typeface="Arial" pitchFamily="34" charset="0"/>
                <a:ea typeface="+mn-ea"/>
                <a:cs typeface="+mn-cs"/>
              </a:rPr>
              <a:t>ausgewählte Arbeitspläne, schulinterne Lehrpläne bzw. didaktische Jahresplanungen</a:t>
            </a:r>
            <a:r>
              <a:rPr lang="de-DE" sz="1200" kern="1200" dirty="0" smtClean="0">
                <a:solidFill>
                  <a:schemeClr val="tx1"/>
                </a:solidFill>
                <a:effectLst/>
                <a:latin typeface="Arial" pitchFamily="34" charset="0"/>
                <a:ea typeface="+mn-ea"/>
                <a:cs typeface="+mn-cs"/>
              </a:rPr>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sz="1200" kern="1200" dirty="0" smtClean="0">
              <a:solidFill>
                <a:schemeClr val="tx1"/>
              </a:solidFill>
              <a:effectLst/>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smtClean="0"/>
              <a:t>Das Dezernat 4Q analysiert die Dokumente zur Vorbereitung der Schulbesuchstage.</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b="0" baseline="0" dirty="0" smtClean="0"/>
          </a:p>
          <a:p>
            <a:r>
              <a:rPr lang="de-DE" b="1" dirty="0" smtClean="0"/>
              <a:t>Informationsveranstaltung</a:t>
            </a:r>
          </a:p>
          <a:p>
            <a:r>
              <a:rPr lang="de-DE" dirty="0" smtClean="0"/>
              <a:t>Vor dem Schulbesuch erfolgt ein</a:t>
            </a:r>
            <a:r>
              <a:rPr lang="de-DE" baseline="0" dirty="0" smtClean="0"/>
              <a:t> Planungsgespräch der QA-Teamleitung mit der Schulleitung. In diesem Zusammenhang </a:t>
            </a:r>
            <a:r>
              <a:rPr lang="de-DE" dirty="0" smtClean="0"/>
              <a:t>findet eine Informationsveranstaltung für die Schule statt, in dem u.</a:t>
            </a:r>
            <a:r>
              <a:rPr lang="de-DE" baseline="0" dirty="0" smtClean="0"/>
              <a:t> a. das </a:t>
            </a:r>
            <a:r>
              <a:rPr lang="de-DE" dirty="0" smtClean="0"/>
              <a:t>Verfahren der QA und der Ablauf der Schulbesuchstage</a:t>
            </a:r>
            <a:r>
              <a:rPr lang="de-DE" baseline="0" dirty="0" smtClean="0"/>
              <a:t> vorgestellt werden. </a:t>
            </a:r>
            <a:endParaRPr lang="de-DE" dirty="0" smtClean="0"/>
          </a:p>
          <a:p>
            <a:endParaRPr lang="de-DE" dirty="0" smtClean="0"/>
          </a:p>
          <a:p>
            <a:r>
              <a:rPr lang="de-DE" b="1" dirty="0" smtClean="0"/>
              <a:t>Schulbesuch</a:t>
            </a:r>
          </a:p>
          <a:p>
            <a:r>
              <a:rPr lang="de-DE" b="0" dirty="0" smtClean="0"/>
              <a:t>Abhängig von der Größe der Schule erstreckt sich der Schulbesuch über drei bis vier Tage. Nach dem Planungsgespräch oder im Rahmen der Schulbesuchstage kann ggf. ein Schulrundgang stattfinden.</a:t>
            </a:r>
          </a:p>
          <a:p>
            <a:endParaRPr lang="de-DE" b="0" dirty="0" smtClean="0"/>
          </a:p>
          <a:p>
            <a:r>
              <a:rPr lang="de-DE" b="1" dirty="0" smtClean="0"/>
              <a:t>Bericht zur Qualitätsanalyse</a:t>
            </a:r>
          </a:p>
          <a:p>
            <a:r>
              <a:rPr lang="de-DE" b="0" dirty="0" smtClean="0"/>
              <a:t>Die Schule erhält nach spätestens</a:t>
            </a:r>
            <a:r>
              <a:rPr lang="de-DE" b="0" baseline="0" dirty="0" smtClean="0"/>
              <a:t> 9 Wochen die schriftliche Rückmeldung der Ergebnisse (Bericht zur Qualitätsanalyse).</a:t>
            </a:r>
          </a:p>
          <a:p>
            <a:endParaRPr lang="de-DE" b="0" dirty="0" smtClean="0"/>
          </a:p>
          <a:p>
            <a:r>
              <a:rPr lang="de-DE" b="1" dirty="0" smtClean="0"/>
              <a:t>Übergabegespräch</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Arial" pitchFamily="34" charset="0"/>
                <a:ea typeface="+mn-ea"/>
                <a:cs typeface="+mn-cs"/>
              </a:rPr>
              <a:t>Die Schule kann mit dem QA-Team ein Übergabegespräch führen. Es dient im ersten Schritt der Fortsetzung der schulischen Entwicklungsprozesse auf der Basis der Ergebnisse der Qualitätsanalyse und unterstützt die nachfolgende Zielvereinbarung mit der Schulaufsicht. Das Übergabegespräch findet auf Anforderung der Schule etwa sechs Wochen nach Erhalt des Berichts statt.</a:t>
            </a: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10</a:t>
            </a:fld>
            <a:endParaRPr lang="de-DE" altLang="de-DE"/>
          </a:p>
        </p:txBody>
      </p:sp>
    </p:spTree>
    <p:extLst>
      <p:ext uri="{BB962C8B-B14F-4D97-AF65-F5344CB8AC3E}">
        <p14:creationId xmlns:p14="http://schemas.microsoft.com/office/powerpoint/2010/main" val="38167052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smtClean="0"/>
              <a:t>Die folgenden</a:t>
            </a:r>
            <a:r>
              <a:rPr lang="de-DE" baseline="0" dirty="0" smtClean="0"/>
              <a:t> Folien geben Ihnen einen Einblick in das Qualitätstableau sowie den Unterrichtbeobachtungsbogen. Darüber hinaus erhalten Sie einen Einblick in die Darstellung der Ergebnisse im Bericht zur Qualitätsanalyse.</a:t>
            </a:r>
            <a:endParaRPr lang="de-DE" dirty="0" smtClean="0"/>
          </a:p>
          <a:p>
            <a:endParaRPr lang="de-DE"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11</a:t>
            </a:fld>
            <a:endParaRPr lang="de-DE" altLang="de-DE"/>
          </a:p>
        </p:txBody>
      </p:sp>
    </p:spTree>
    <p:extLst>
      <p:ext uri="{BB962C8B-B14F-4D97-AF65-F5344CB8AC3E}">
        <p14:creationId xmlns:p14="http://schemas.microsoft.com/office/powerpoint/2010/main" val="8997818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a:t>
            </a:r>
            <a:r>
              <a:rPr lang="de-DE" baseline="0" dirty="0" smtClean="0"/>
              <a:t> Qualitätstableau und der Unterrichtsbeobachtungsbogen sind Instrumente der Qualitätsanalyse, um die im Referenzrahmen Schulqualität (RRSQ) formulierten Anforderungen an Schul- und Unterrichtsqualität zu erfassen.</a:t>
            </a:r>
          </a:p>
          <a:p>
            <a:endParaRPr lang="de-DE" baseline="0" dirty="0" smtClean="0"/>
          </a:p>
          <a:p>
            <a:r>
              <a:rPr lang="de-DE" baseline="0" dirty="0" smtClean="0"/>
              <a:t>Zunächst wird der Blick auf das Qualitätstableau NRW gerichtet.</a:t>
            </a:r>
          </a:p>
        </p:txBody>
      </p:sp>
      <p:sp>
        <p:nvSpPr>
          <p:cNvPr id="4" name="Foliennummernplatzhalter 3"/>
          <p:cNvSpPr>
            <a:spLocks noGrp="1"/>
          </p:cNvSpPr>
          <p:nvPr>
            <p:ph type="sldNum" sz="quarter" idx="10"/>
          </p:nvPr>
        </p:nvSpPr>
        <p:spPr/>
        <p:txBody>
          <a:bodyPr/>
          <a:lstStyle/>
          <a:p>
            <a:pPr marL="0" marR="0" lvl="0" indent="0" algn="r" defTabSz="913211" rtl="0" eaLnBrk="1" fontAlgn="base" latinLnBrk="0" hangingPunct="1">
              <a:lnSpc>
                <a:spcPct val="100000"/>
              </a:lnSpc>
              <a:spcBef>
                <a:spcPct val="0"/>
              </a:spcBef>
              <a:spcAft>
                <a:spcPct val="0"/>
              </a:spcAft>
              <a:buClrTx/>
              <a:buSzTx/>
              <a:buFontTx/>
              <a:buNone/>
              <a:tabLst/>
              <a:defRPr/>
            </a:pPr>
            <a:fld id="{9C2E21A2-B479-4BC2-A660-B5B6658A3811}" type="slidenum">
              <a:rPr kumimoji="0" lang="de-DE"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3211" rtl="0" eaLnBrk="1" fontAlgn="base" latinLnBrk="0" hangingPunct="1">
                <a:lnSpc>
                  <a:spcPct val="100000"/>
                </a:lnSpc>
                <a:spcBef>
                  <a:spcPct val="0"/>
                </a:spcBef>
                <a:spcAft>
                  <a:spcPct val="0"/>
                </a:spcAft>
                <a:buClrTx/>
                <a:buSzTx/>
                <a:buFontTx/>
                <a:buNone/>
                <a:tabLst/>
                <a:defRPr/>
              </a:pPr>
              <a:t>12</a:t>
            </a:fld>
            <a:endParaRPr kumimoji="0" lang="de-DE" sz="12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24147039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b="1" kern="1200" dirty="0" smtClean="0">
                <a:solidFill>
                  <a:schemeClr val="tx1"/>
                </a:solidFill>
                <a:effectLst/>
                <a:latin typeface="Arial" pitchFamily="34" charset="0"/>
                <a:ea typeface="+mn-ea"/>
                <a:cs typeface="+mn-cs"/>
              </a:rPr>
              <a:t>Technischer Hinweis</a:t>
            </a:r>
            <a:r>
              <a:rPr lang="de-DE" sz="1200" b="1" kern="1200" baseline="0" dirty="0" smtClean="0">
                <a:solidFill>
                  <a:schemeClr val="tx1"/>
                </a:solidFill>
                <a:effectLst/>
                <a:latin typeface="Arial" pitchFamily="34" charset="0"/>
                <a:ea typeface="+mn-ea"/>
                <a:cs typeface="+mn-cs"/>
              </a:rPr>
              <a:t> (siehe auch: Startfolie Hinweise zur Nutzung der Präsentation)</a:t>
            </a:r>
            <a:endParaRPr kumimoji="0" lang="de-DE" sz="1200" b="0" i="0" u="none" strike="noStrike" kern="0" cap="none" spc="0" normalizeH="0" baseline="0" noProof="0" dirty="0" smtClean="0">
              <a:ln>
                <a:noFill/>
              </a:ln>
              <a:solidFill>
                <a:srgbClr val="E2001A"/>
              </a:solidFill>
              <a:effectLst/>
              <a:uLnTx/>
              <a:uFillTx/>
              <a:latin typeface="Arial-BoldM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0" cap="none" spc="0" normalizeH="0" baseline="0" noProof="0" dirty="0" smtClean="0">
                <a:ln>
                  <a:noFill/>
                </a:ln>
                <a:solidFill>
                  <a:srgbClr val="E2001A"/>
                </a:solidFill>
                <a:effectLst/>
                <a:uLnTx/>
                <a:uFillTx/>
                <a:latin typeface="Arial-BoldMT"/>
                <a:ea typeface="+mn-ea"/>
                <a:cs typeface="+mn-cs"/>
              </a:rPr>
              <a:t>Bitte prüfen Sie, ob die Folie mit Ihren technischen Voraussetzungen gut lesbar ist. Ansonsten empfiehlt es sich, einen Ausdruck des Qualitätstableaus (in A3) zur Verfügung zu stellen.  </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none" strike="noStrike" kern="0" cap="none" spc="0" normalizeH="0" baseline="0" noProof="0" dirty="0" smtClean="0">
              <a:ln>
                <a:noFill/>
              </a:ln>
              <a:solidFill>
                <a:srgbClr val="E2001A"/>
              </a:solidFill>
              <a:effectLst/>
              <a:uLnTx/>
              <a:uFillTx/>
              <a:latin typeface="Arial-BoldM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0" cap="none" spc="0" normalizeH="0" baseline="0" noProof="0" dirty="0" smtClean="0">
                <a:ln>
                  <a:noFill/>
                </a:ln>
                <a:solidFill>
                  <a:srgbClr val="E2001A"/>
                </a:solidFill>
                <a:effectLst/>
                <a:uLnTx/>
                <a:uFillTx/>
                <a:latin typeface="Arial-BoldMT"/>
                <a:ea typeface="+mn-ea"/>
                <a:cs typeface="+mn-cs"/>
              </a:rPr>
              <a:t>Die Abbildung stellt die Kompaktversion des Tableaus als Übersicht dar mit allen Kernkriterien und Analysekriterien.</a:t>
            </a:r>
            <a:endParaRPr lang="de-DE" sz="1200" kern="1200" dirty="0" smtClean="0">
              <a:solidFill>
                <a:schemeClr val="tx1"/>
              </a:solidFill>
              <a:effectLst/>
              <a:latin typeface="Arial" pitchFamily="34"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13</a:t>
            </a:fld>
            <a:endParaRPr lang="de-DE" altLang="de-DE"/>
          </a:p>
        </p:txBody>
      </p:sp>
    </p:spTree>
    <p:extLst>
      <p:ext uri="{BB962C8B-B14F-4D97-AF65-F5344CB8AC3E}">
        <p14:creationId xmlns:p14="http://schemas.microsoft.com/office/powerpoint/2010/main" val="2754897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Die Inhalte der Qualitätsanalyse basieren auf dem Qualitätstableau NRW. Das Qualitätstableau NRW fußt auf den Inhaltsbereichen, Dimensionen und Kriterien des Referenzrahmens Schulqualität NRW. </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Es weist in den Inhaltsbereichen 2 „Lehren und Lernen“ , 3 „Schulkultur“, 4 „Professionalisierung“ und 5 „Führung und Management“ insgesamt 75 Analysekriterien aus.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Es gibt 33 Kernkriterien (in gelb) und 42 weitere Analysekriterien (in weiß). Auf der Grundlage des Schwerpunktes „Unterrichts- und Schulentwicklung steuern -  im Kontext von Heterogenität und digitalem Wandel“ wurden die Kernkriterien festgelegt. </a:t>
            </a:r>
          </a:p>
          <a:p>
            <a:pPr marL="228600" marR="0" lvl="0" indent="-228600" algn="l" defTabSz="914400" rtl="0" eaLnBrk="1" fontAlgn="base" latinLnBrk="0" hangingPunct="1">
              <a:lnSpc>
                <a:spcPct val="100000"/>
              </a:lnSpc>
              <a:spcBef>
                <a:spcPct val="30000"/>
              </a:spcBef>
              <a:spcAft>
                <a:spcPct val="0"/>
              </a:spcAft>
              <a:buClrTx/>
              <a:buSzTx/>
              <a:buFontTx/>
              <a:buAutoNum type="arabicPlain" startAt="37"/>
              <a:tabLst/>
              <a:defRPr/>
            </a:pP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Jeder Dimension (</a:t>
            </a:r>
            <a:r>
              <a:rPr kumimoji="0" lang="de-DE" sz="1200" b="0" i="0" u="none" strike="noStrike" kern="1200" cap="none" spc="0" normalizeH="0" baseline="0" noProof="0" dirty="0" smtClean="0">
                <a:ln>
                  <a:noFill/>
                </a:ln>
                <a:solidFill>
                  <a:schemeClr val="tx1"/>
                </a:solidFill>
                <a:effectLst/>
                <a:uLnTx/>
                <a:uFillTx/>
                <a:latin typeface="Arial" pitchFamily="34" charset="0"/>
                <a:ea typeface="+mn-ea"/>
                <a:cs typeface="+mn-cs"/>
              </a:rPr>
              <a:t>hier z. B. 2.10 Lehren und Lernen im digitalen Wandel</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 sind mehrere Analysekriterien zugeordnet. </a:t>
            </a:r>
            <a:r>
              <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rPr>
              <a:t>Alle</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 Schulen erhalten eine Rückmeldung zum Entwicklungsstand der zu den Kernkriterien formulierten Qualitätsmerkmale. </a:t>
            </a: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Darüber hinaus erhalten die Schulen eine Rückmeldung zum Entwicklungsstand derjenigen Analysekriterien, die sich aus den Themen und Fragestellungen der Schule für die Qualitätsanalyse abgeleitet haben. </a:t>
            </a:r>
          </a:p>
          <a:p>
            <a:endParaRPr lang="de-DE" i="0"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14</a:t>
            </a:fld>
            <a:endParaRPr lang="de-DE" altLang="de-DE"/>
          </a:p>
        </p:txBody>
      </p:sp>
    </p:spTree>
    <p:extLst>
      <p:ext uri="{BB962C8B-B14F-4D97-AF65-F5344CB8AC3E}">
        <p14:creationId xmlns:p14="http://schemas.microsoft.com/office/powerpoint/2010/main" val="440303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Die Kompaktversion stellt die Kernkriterien und die weiteren Analysekriterien kurz und knapp in einer Übersicht dar. Hier zu sehen an einem Ausschnitt aus den Inhaltsbereichen 3 und 4.   </a:t>
            </a:r>
            <a:endParaRPr lang="de-DE" i="0" dirty="0" smtClean="0"/>
          </a:p>
          <a:p>
            <a:endParaRPr lang="de-DE"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Neben den für alle Schulen unseres Landes geltenden Kernkriterien (gelb) gibt es schulspezifisch ggf. weitere Analysekriterien, die sich aus den Themen und Fragestellungen der Schule für die Qualitätsanalyse ableiten.</a:t>
            </a:r>
          </a:p>
          <a:p>
            <a:endParaRPr lang="de-DE" dirty="0" smtClean="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solidFill>
                  <a:prstClr val="black"/>
                </a:solidFill>
              </a:rPr>
              <a:pPr/>
              <a:t>15</a:t>
            </a:fld>
            <a:endParaRPr lang="de-DE" altLang="de-DE" dirty="0">
              <a:solidFill>
                <a:prstClr val="black"/>
              </a:solidFill>
            </a:endParaRPr>
          </a:p>
        </p:txBody>
      </p:sp>
    </p:spTree>
    <p:extLst>
      <p:ext uri="{BB962C8B-B14F-4D97-AF65-F5344CB8AC3E}">
        <p14:creationId xmlns:p14="http://schemas.microsoft.com/office/powerpoint/2010/main" val="383061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baseline="0" dirty="0" smtClean="0"/>
              <a:t>Für die Arbeit mit dem Qualitätstableau NRW an den Schulen existieren zwei Versionen, eine Langversion und eine Kompaktversion. </a:t>
            </a:r>
          </a:p>
          <a:p>
            <a:endParaRPr lang="de-DE" i="0" baseline="0" dirty="0" smtClean="0"/>
          </a:p>
          <a:p>
            <a:r>
              <a:rPr lang="de-DE" i="0" baseline="0" dirty="0" smtClean="0"/>
              <a:t>Beispielhaft ist für die Langversion der Inhaltsbereich 3 „Schulkultur“ dargestellt. </a:t>
            </a:r>
          </a:p>
          <a:p>
            <a:endParaRPr lang="de-DE" i="0" baseline="0" dirty="0" smtClean="0"/>
          </a:p>
          <a:p>
            <a:r>
              <a:rPr lang="de-DE" i="0" dirty="0" smtClean="0"/>
              <a:t>Die Langv</a:t>
            </a:r>
            <a:r>
              <a:rPr lang="de-DE" i="0" baseline="0" dirty="0" smtClean="0"/>
              <a:t>ersion des Qualitätstableaus NRW enthält drei Spalten:</a:t>
            </a:r>
          </a:p>
          <a:p>
            <a:pPr marL="171450" indent="-171450">
              <a:buFontTx/>
              <a:buChar char="-"/>
            </a:pPr>
            <a:r>
              <a:rPr lang="de-DE" i="0" baseline="0" dirty="0" smtClean="0"/>
              <a:t>Spalte 1: Kriterium des Referenzrahmens Schulqualität</a:t>
            </a:r>
          </a:p>
          <a:p>
            <a:pPr marL="171450" indent="-171450">
              <a:buFontTx/>
              <a:buChar char="-"/>
            </a:pPr>
            <a:r>
              <a:rPr lang="de-DE" i="0" baseline="0" dirty="0" smtClean="0"/>
              <a:t>Spalte 2: Analysekriterium des Qualitätstableaus NRW</a:t>
            </a:r>
          </a:p>
          <a:p>
            <a:pPr marL="171450" indent="-171450">
              <a:buFontTx/>
              <a:buChar char="-"/>
            </a:pPr>
            <a:r>
              <a:rPr lang="de-DE" i="0" baseline="0" dirty="0" smtClean="0"/>
              <a:t>Spalte 3: Aufschließende Hinweise, die beschreiben, welche Qualitätsmerkmale das Analysekriterium ausmachen. </a:t>
            </a:r>
          </a:p>
          <a:p>
            <a:pPr marL="171450" indent="-171450">
              <a:buFontTx/>
              <a:buChar char="-"/>
            </a:pPr>
            <a:endParaRPr lang="de-DE" i="0" baseline="0" dirty="0" smtClean="0"/>
          </a:p>
          <a:p>
            <a:pPr marL="0" indent="0">
              <a:buFontTx/>
              <a:buNone/>
            </a:pPr>
            <a:r>
              <a:rPr lang="de-DE" i="0" baseline="0" dirty="0" smtClean="0"/>
              <a:t>Auch hier sehen Sie beispielhaft ein Kernkriterium im Inhaltsbereich 3.</a:t>
            </a: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solidFill>
                  <a:prstClr val="black"/>
                </a:solidFill>
              </a:rPr>
              <a:pPr/>
              <a:t>16</a:t>
            </a:fld>
            <a:endParaRPr lang="de-DE" altLang="de-DE" dirty="0">
              <a:solidFill>
                <a:prstClr val="black"/>
              </a:solidFill>
            </a:endParaRPr>
          </a:p>
        </p:txBody>
      </p:sp>
    </p:spTree>
    <p:extLst>
      <p:ext uri="{BB962C8B-B14F-4D97-AF65-F5344CB8AC3E}">
        <p14:creationId xmlns:p14="http://schemas.microsoft.com/office/powerpoint/2010/main" val="37313032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eaLnBrk="0" hangingPunct="0">
              <a:defRPr sz="2900">
                <a:solidFill>
                  <a:schemeClr val="tx1"/>
                </a:solidFill>
                <a:latin typeface="Arial" pitchFamily="34" charset="0"/>
              </a:defRPr>
            </a:lvl1pPr>
            <a:lvl2pPr marL="742950" indent="-285750" eaLnBrk="0" hangingPunct="0">
              <a:defRPr sz="2900">
                <a:solidFill>
                  <a:schemeClr val="tx1"/>
                </a:solidFill>
                <a:latin typeface="Arial" pitchFamily="34" charset="0"/>
              </a:defRPr>
            </a:lvl2pPr>
            <a:lvl3pPr marL="1143000" indent="-228600" eaLnBrk="0" hangingPunct="0">
              <a:defRPr sz="2900">
                <a:solidFill>
                  <a:schemeClr val="tx1"/>
                </a:solidFill>
                <a:latin typeface="Arial" pitchFamily="34" charset="0"/>
              </a:defRPr>
            </a:lvl3pPr>
            <a:lvl4pPr marL="1600200" indent="-228600" eaLnBrk="0" hangingPunct="0">
              <a:defRPr sz="2900">
                <a:solidFill>
                  <a:schemeClr val="tx1"/>
                </a:solidFill>
                <a:latin typeface="Arial" pitchFamily="34" charset="0"/>
              </a:defRPr>
            </a:lvl4pPr>
            <a:lvl5pPr marL="2057400" indent="-228600" eaLnBrk="0" hangingPunct="0">
              <a:defRPr sz="2900">
                <a:solidFill>
                  <a:schemeClr val="tx1"/>
                </a:solidFill>
                <a:latin typeface="Arial" pitchFamily="34" charset="0"/>
              </a:defRPr>
            </a:lvl5pPr>
            <a:lvl6pPr marL="2514600" indent="-228600" eaLnBrk="0" fontAlgn="base" hangingPunct="0">
              <a:lnSpc>
                <a:spcPct val="90000"/>
              </a:lnSpc>
              <a:spcBef>
                <a:spcPct val="20000"/>
              </a:spcBef>
              <a:spcAft>
                <a:spcPct val="0"/>
              </a:spcAft>
              <a:defRPr sz="2900">
                <a:solidFill>
                  <a:schemeClr val="tx1"/>
                </a:solidFill>
                <a:latin typeface="Arial" pitchFamily="34" charset="0"/>
              </a:defRPr>
            </a:lvl6pPr>
            <a:lvl7pPr marL="2971800" indent="-228600" eaLnBrk="0" fontAlgn="base" hangingPunct="0">
              <a:lnSpc>
                <a:spcPct val="90000"/>
              </a:lnSpc>
              <a:spcBef>
                <a:spcPct val="20000"/>
              </a:spcBef>
              <a:spcAft>
                <a:spcPct val="0"/>
              </a:spcAft>
              <a:defRPr sz="2900">
                <a:solidFill>
                  <a:schemeClr val="tx1"/>
                </a:solidFill>
                <a:latin typeface="Arial" pitchFamily="34" charset="0"/>
              </a:defRPr>
            </a:lvl7pPr>
            <a:lvl8pPr marL="3429000" indent="-228600" eaLnBrk="0" fontAlgn="base" hangingPunct="0">
              <a:lnSpc>
                <a:spcPct val="90000"/>
              </a:lnSpc>
              <a:spcBef>
                <a:spcPct val="20000"/>
              </a:spcBef>
              <a:spcAft>
                <a:spcPct val="0"/>
              </a:spcAft>
              <a:defRPr sz="2900">
                <a:solidFill>
                  <a:schemeClr val="tx1"/>
                </a:solidFill>
                <a:latin typeface="Arial" pitchFamily="34" charset="0"/>
              </a:defRPr>
            </a:lvl8pPr>
            <a:lvl9pPr marL="3886200" indent="-228600" eaLnBrk="0" fontAlgn="base" hangingPunct="0">
              <a:lnSpc>
                <a:spcPct val="90000"/>
              </a:lnSpc>
              <a:spcBef>
                <a:spcPct val="20000"/>
              </a:spcBef>
              <a:spcAft>
                <a:spcPct val="0"/>
              </a:spcAft>
              <a:defRPr sz="2900">
                <a:solidFill>
                  <a:schemeClr val="tx1"/>
                </a:solidFill>
                <a:latin typeface="Arial" pitchFamily="34" charset="0"/>
              </a:defRPr>
            </a:lvl9pPr>
          </a:lstStyle>
          <a:p>
            <a:pPr eaLnBrk="1" hangingPunct="1"/>
            <a:fld id="{46B4F277-615D-46C0-B970-07B3C95BBE9C}" type="slidenum">
              <a:rPr lang="de-DE" sz="1200">
                <a:solidFill>
                  <a:prstClr val="black"/>
                </a:solidFill>
              </a:rPr>
              <a:pPr eaLnBrk="1" hangingPunct="1"/>
              <a:t>17</a:t>
            </a:fld>
            <a:endParaRPr lang="de-DE" sz="1200">
              <a:solidFill>
                <a:prstClr val="black"/>
              </a:solidFill>
            </a:endParaRPr>
          </a:p>
        </p:txBody>
      </p:sp>
      <p:sp>
        <p:nvSpPr>
          <p:cNvPr id="86019" name="Rectangle 2"/>
          <p:cNvSpPr>
            <a:spLocks noGrp="1" noRot="1" noChangeAspect="1" noChangeArrowheads="1" noTextEdit="1"/>
          </p:cNvSpPr>
          <p:nvPr>
            <p:ph type="sldImg"/>
          </p:nvPr>
        </p:nvSpPr>
        <p:spPr>
          <a:xfrm>
            <a:off x="930275" y="739775"/>
            <a:ext cx="4937125" cy="3703638"/>
          </a:xfrm>
          <a:ln/>
        </p:spPr>
      </p:sp>
      <p:sp>
        <p:nvSpPr>
          <p:cNvPr id="86020" name="Rectangle 3"/>
          <p:cNvSpPr>
            <a:spLocks noGrp="1" noChangeArrowheads="1"/>
          </p:cNvSpPr>
          <p:nvPr>
            <p:ph type="body" idx="1"/>
          </p:nvPr>
        </p:nvSpPr>
        <p:spPr>
          <a:xfrm>
            <a:off x="679768" y="4690201"/>
            <a:ext cx="5438140" cy="4441649"/>
          </a:xfrm>
          <a:noFill/>
        </p:spPr>
        <p:txBody>
          <a:bodyPr/>
          <a:lstStyle/>
          <a:p>
            <a:pPr>
              <a:lnSpc>
                <a:spcPct val="107000"/>
              </a:lnSpc>
              <a:spcAft>
                <a:spcPts val="800"/>
              </a:spcAft>
            </a:pPr>
            <a:r>
              <a:rPr lang="de-DE" sz="1300" dirty="0" smtClean="0">
                <a:latin typeface="Tahoma" pitchFamily="34" charset="0"/>
                <a:ea typeface="Times New Roman" pitchFamily="18" charset="0"/>
                <a:cs typeface="Arial" pitchFamily="34" charset="0"/>
              </a:rPr>
              <a:t>Für jedes Analysekriterium sind </a:t>
            </a:r>
            <a:r>
              <a:rPr lang="de-DE" sz="1300" baseline="0" dirty="0" smtClean="0">
                <a:latin typeface="Tahoma" pitchFamily="34" charset="0"/>
                <a:ea typeface="Times New Roman" pitchFamily="18" charset="0"/>
                <a:cs typeface="Arial" pitchFamily="34" charset="0"/>
              </a:rPr>
              <a:t>Qualitätsmerkmale formuliert, die der Langversion des Qualitätstableaus als aufschließende Hinweise entnommen werden können.</a:t>
            </a:r>
          </a:p>
          <a:p>
            <a:pPr>
              <a:lnSpc>
                <a:spcPct val="107000"/>
              </a:lnSpc>
              <a:spcAft>
                <a:spcPts val="800"/>
              </a:spcAft>
            </a:pPr>
            <a:endParaRPr lang="de-DE" sz="1300" dirty="0" smtClean="0">
              <a:latin typeface="Tahoma" pitchFamily="34" charset="0"/>
              <a:ea typeface="Times New Roman" pitchFamily="18" charset="0"/>
              <a:cs typeface="Arial" pitchFamily="34" charset="0"/>
            </a:endParaRPr>
          </a:p>
          <a:p>
            <a:pPr>
              <a:lnSpc>
                <a:spcPct val="107000"/>
              </a:lnSpc>
              <a:spcAft>
                <a:spcPts val="800"/>
              </a:spcAft>
            </a:pPr>
            <a:r>
              <a:rPr lang="de-DE" sz="1300" dirty="0" smtClean="0">
                <a:latin typeface="Tahoma" pitchFamily="34" charset="0"/>
                <a:ea typeface="Times New Roman" pitchFamily="18" charset="0"/>
                <a:cs typeface="Arial" pitchFamily="34" charset="0"/>
              </a:rPr>
              <a:t>Die </a:t>
            </a:r>
            <a:r>
              <a:rPr lang="de-DE" sz="1400" dirty="0" smtClean="0">
                <a:effectLst/>
                <a:latin typeface="Calibri" panose="020F0502020204030204" pitchFamily="34" charset="0"/>
                <a:ea typeface="Calibri" panose="020F0502020204030204" pitchFamily="34" charset="0"/>
                <a:cs typeface="Calibri" panose="020F0502020204030204" pitchFamily="34" charset="0"/>
              </a:rPr>
              <a:t>Einschätzungen zum Entwicklungsstand der im jeweiligen Analysekriterium im Fokus stehenden Qualitätsmerkmale erfolgen mit folgenden Aussagen: </a:t>
            </a:r>
            <a:endParaRPr lang="de-DE" sz="16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r>
              <a:rPr kumimoji="0" lang="de-DE" sz="16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rPr>
              <a:t>Die Qualitätsmerkmale des Analysekriteriums sind noch nicht im Blick der schulischen Entwicklungsprozesse.</a:t>
            </a:r>
          </a:p>
          <a:p>
            <a:pPr marL="285750" marR="0" lvl="0" indent="-285750" algn="l" defTabSz="914400" rtl="0" eaLnBrk="1" fontAlgn="auto" latinLnBrk="0" hangingPunct="1">
              <a:lnSpc>
                <a:spcPct val="115000"/>
              </a:lnSpc>
              <a:spcBef>
                <a:spcPts val="0"/>
              </a:spcBef>
              <a:spcAft>
                <a:spcPts val="0"/>
              </a:spcAft>
              <a:buClrTx/>
              <a:buSzTx/>
              <a:buFontTx/>
              <a:buChar char="-"/>
              <a:tabLst/>
              <a:defRPr/>
            </a:pPr>
            <a:r>
              <a:rPr lang="de-DE" sz="16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Schulische Entwicklungsprozesse zur Umsetzung der Qualitätsmerkmale des Analysekriteriums sind erkennbar eingeleitet.</a:t>
            </a:r>
          </a:p>
          <a:p>
            <a:pPr marL="285750" marR="0" lvl="0" indent="-285750" algn="l" defTabSz="914400" rtl="0" eaLnBrk="1" fontAlgn="auto" latinLnBrk="0" hangingPunct="1">
              <a:lnSpc>
                <a:spcPct val="115000"/>
              </a:lnSpc>
              <a:spcBef>
                <a:spcPts val="0"/>
              </a:spcBef>
              <a:spcAft>
                <a:spcPts val="0"/>
              </a:spcAft>
              <a:buClrTx/>
              <a:buSzTx/>
              <a:buFontTx/>
              <a:buChar char="-"/>
              <a:tabLst/>
              <a:defRPr/>
            </a:pPr>
            <a:r>
              <a:rPr lang="de-DE" sz="16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Die Schule hat im Hinblick auf die Qualitätsmerkmale des Analysekriteriums einen tragfähigen Entwicklungsstand erreicht.</a:t>
            </a:r>
          </a:p>
          <a:p>
            <a:pPr marL="285750" marR="0" lvl="0" indent="-285750" algn="l" defTabSz="914400" rtl="0" eaLnBrk="1" fontAlgn="auto" latinLnBrk="0" hangingPunct="1">
              <a:lnSpc>
                <a:spcPct val="115000"/>
              </a:lnSpc>
              <a:spcBef>
                <a:spcPts val="0"/>
              </a:spcBef>
              <a:spcAft>
                <a:spcPts val="0"/>
              </a:spcAft>
              <a:buClrTx/>
              <a:buSzTx/>
              <a:buFontTx/>
              <a:buChar char="-"/>
              <a:tabLst/>
              <a:defRPr/>
            </a:pPr>
            <a:r>
              <a:rPr lang="de-DE" sz="16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Der Stand der Schulentwicklung ist durch eine gesicherte Umsetzung der Qualitätsmerkmale des Analysekriteriums gekennzeichnet.</a:t>
            </a:r>
          </a:p>
          <a:p>
            <a:pPr marL="285750" marR="0" lvl="0" indent="-285750" algn="l" defTabSz="914400" rtl="0" eaLnBrk="1" fontAlgn="auto" latinLnBrk="0" hangingPunct="1">
              <a:lnSpc>
                <a:spcPct val="115000"/>
              </a:lnSpc>
              <a:spcBef>
                <a:spcPts val="0"/>
              </a:spcBef>
              <a:spcAft>
                <a:spcPts val="0"/>
              </a:spcAft>
              <a:buClrTx/>
              <a:buSzTx/>
              <a:buFontTx/>
              <a:buChar char="-"/>
              <a:tabLst/>
              <a:defRPr/>
            </a:pPr>
            <a:r>
              <a:rPr lang="de-DE" sz="16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Die Qualitätsmerkmale des Analysekriteriums sind </a:t>
            </a:r>
            <a:r>
              <a:rPr lang="de-DE" sz="18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umfassend und </a:t>
            </a:r>
            <a:r>
              <a:rPr lang="de-DE" sz="1600" b="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rPr>
              <a:t>nachhaltig in schulische Praxis etabliert. </a:t>
            </a:r>
            <a:endParaRPr lang="de-DE" sz="1600" b="0" kern="1200" dirty="0" smtClean="0">
              <a:solidFill>
                <a:schemeClr val="tx1"/>
              </a:solidFill>
              <a:effectLst/>
              <a:latin typeface="Arial"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lang="de-DE" sz="1600" kern="1200" dirty="0" smtClean="0">
              <a:solidFill>
                <a:schemeClr val="tx1"/>
              </a:solidFill>
              <a:effectLst/>
              <a:latin typeface="Arial"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lang="de-DE" sz="160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lang="de-DE" sz="1600" kern="1200" dirty="0" smtClean="0">
              <a:solidFill>
                <a:schemeClr val="tx1"/>
              </a:solidFill>
              <a:effectLst/>
              <a:latin typeface="Arial"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lang="de-DE" sz="1600" kern="1200" dirty="0" smtClean="0">
              <a:solidFill>
                <a:schemeClr val="tx1"/>
              </a:solidFill>
              <a:effectLst/>
              <a:latin typeface="Arial" pitchFamily="34" charset="0"/>
              <a:ea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lang="de-DE" sz="1600" kern="1200" dirty="0" smtClean="0">
              <a:solidFill>
                <a:schemeClr val="tx1"/>
              </a:solidFill>
              <a:effectLst/>
              <a:latin typeface="Arial" pitchFamily="34" charset="0"/>
              <a:ea typeface="Calibri" panose="020F0502020204030204" pitchFamily="34"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kumimoji="0" lang="de-DE" sz="1600" b="0" i="0" u="none" strike="noStrike" kern="1200" cap="none" spc="0" normalizeH="0" baseline="0" noProof="0" dirty="0" smtClean="0">
              <a:ln>
                <a:noFill/>
              </a:ln>
              <a:solidFill>
                <a:srgbClr val="000000"/>
              </a:solidFill>
              <a:effectLst/>
              <a:uLnTx/>
              <a:uFillTx/>
              <a:latin typeface="Arial"/>
              <a:ea typeface="Times New Roman" panose="02020603050405020304" pitchFamily="18" charset="0"/>
              <a:cs typeface="Times New Roman" panose="02020603050405020304" pitchFamily="18" charset="0"/>
            </a:endParaRPr>
          </a:p>
          <a:p>
            <a:pPr marL="285750" marR="0" lvl="0" indent="-285750" algn="l" defTabSz="914400" rtl="0" eaLnBrk="1" fontAlgn="auto" latinLnBrk="0" hangingPunct="1">
              <a:lnSpc>
                <a:spcPct val="115000"/>
              </a:lnSpc>
              <a:spcBef>
                <a:spcPts val="0"/>
              </a:spcBef>
              <a:spcAft>
                <a:spcPts val="0"/>
              </a:spcAft>
              <a:buClrTx/>
              <a:buSzTx/>
              <a:buFontTx/>
              <a:buChar char="-"/>
              <a:tabLst/>
              <a:defRPr/>
            </a:pPr>
            <a:endParaRPr kumimoji="0" lang="de-DE" sz="1600" b="0" i="0" u="none" strike="noStrike" kern="1200" cap="none" spc="0" normalizeH="0" baseline="0" noProof="0" dirty="0" smtClean="0">
              <a:ln>
                <a:noFill/>
              </a:ln>
              <a:solidFill>
                <a:srgbClr val="000000"/>
              </a:solidFill>
              <a:effectLst/>
              <a:uLnTx/>
              <a:uFillTx/>
              <a:latin typeface="Arial"/>
              <a:ea typeface="Calibri" panose="020F0502020204030204" pitchFamily="34" charset="0"/>
              <a:cs typeface="Times New Roman" panose="02020603050405020304" pitchFamily="18" charset="0"/>
            </a:endParaRPr>
          </a:p>
          <a:p>
            <a:pPr eaLnBrk="1" hangingPunct="1">
              <a:spcBef>
                <a:spcPct val="0"/>
              </a:spcBef>
            </a:pPr>
            <a:endParaRPr lang="de-DE" sz="1300" dirty="0" smtClean="0">
              <a:latin typeface="Tahoma" pitchFamily="34" charset="0"/>
              <a:ea typeface="Times New Roman" pitchFamily="18" charset="0"/>
              <a:cs typeface="Arial"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smtClean="0"/>
              <a:t>Im Folgenden geben wir einen Einblick in den Bericht zur Qualitätsanalyse.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dirty="0" smtClean="0"/>
          </a:p>
          <a:p>
            <a:r>
              <a:rPr lang="de-DE" dirty="0" smtClean="0"/>
              <a:t>Neben den</a:t>
            </a:r>
            <a:r>
              <a:rPr lang="de-DE" baseline="0" dirty="0" smtClean="0"/>
              <a:t> Informationen zur Vorphase, </a:t>
            </a:r>
            <a:r>
              <a:rPr lang="de-DE" dirty="0" smtClean="0"/>
              <a:t>statistischen Angaben zur Hauptphase </a:t>
            </a:r>
            <a:r>
              <a:rPr lang="de-DE" baseline="0" dirty="0" smtClean="0"/>
              <a:t>und dem schulspezifischen Analysetableau enthält der Bericht </a:t>
            </a:r>
          </a:p>
          <a:p>
            <a:pPr marL="228600" indent="-228600">
              <a:buAutoNum type="alphaLcParenR"/>
            </a:pPr>
            <a:r>
              <a:rPr lang="de-DE" baseline="0" dirty="0" smtClean="0"/>
              <a:t>eine </a:t>
            </a:r>
            <a:r>
              <a:rPr lang="de-DE" b="1" baseline="0" dirty="0" smtClean="0"/>
              <a:t>Bilanzierung</a:t>
            </a:r>
            <a:r>
              <a:rPr lang="de-DE" baseline="0" dirty="0" smtClean="0"/>
              <a:t>. Diese </a:t>
            </a:r>
            <a:r>
              <a:rPr lang="de-DE" sz="1200" kern="1200" dirty="0" smtClean="0">
                <a:solidFill>
                  <a:schemeClr val="tx1"/>
                </a:solidFill>
                <a:effectLst/>
                <a:latin typeface="Arial" pitchFamily="34" charset="0"/>
                <a:ea typeface="+mn-ea"/>
                <a:cs typeface="+mn-cs"/>
              </a:rPr>
              <a:t>stellt die zentralen Aussagen zum Entwicklungsstand Ihrer Schule hinsichtlich ihrer Schul- und Unterrichtsentwicklung heraus. Dies beinhaltet sowohl Aussagen zu den Stärken der Schule als auch zu deren Entwicklungspotentialen.</a:t>
            </a:r>
          </a:p>
          <a:p>
            <a:pPr marL="228600" indent="-228600">
              <a:buAutoNum type="alphaLcParenR"/>
            </a:pPr>
            <a:r>
              <a:rPr lang="de-DE" sz="1200" kern="1200" dirty="0" smtClean="0">
                <a:solidFill>
                  <a:schemeClr val="tx1"/>
                </a:solidFill>
                <a:effectLst/>
                <a:latin typeface="Arial" pitchFamily="34" charset="0"/>
                <a:ea typeface="+mn-ea"/>
                <a:cs typeface="+mn-cs"/>
              </a:rPr>
              <a:t>eine </a:t>
            </a:r>
            <a:r>
              <a:rPr lang="de-DE" sz="1200" b="1" kern="1200" dirty="0" smtClean="0">
                <a:solidFill>
                  <a:schemeClr val="tx1"/>
                </a:solidFill>
                <a:effectLst/>
                <a:latin typeface="Arial" pitchFamily="34" charset="0"/>
                <a:ea typeface="+mn-ea"/>
                <a:cs typeface="+mn-cs"/>
              </a:rPr>
              <a:t>Erläuterung der Ergebnisse</a:t>
            </a:r>
            <a:r>
              <a:rPr lang="de-DE" sz="1200" kern="1200" dirty="0" smtClean="0">
                <a:solidFill>
                  <a:schemeClr val="tx1"/>
                </a:solidFill>
                <a:effectLst/>
                <a:latin typeface="Arial" pitchFamily="34" charset="0"/>
                <a:ea typeface="+mn-ea"/>
                <a:cs typeface="+mn-cs"/>
              </a:rPr>
              <a:t>. Vor dem Hintergrund</a:t>
            </a:r>
            <a:r>
              <a:rPr lang="de-DE" sz="1200" kern="1200" baseline="0" dirty="0" smtClean="0">
                <a:solidFill>
                  <a:schemeClr val="tx1"/>
                </a:solidFill>
                <a:effectLst/>
                <a:latin typeface="Arial" pitchFamily="34" charset="0"/>
                <a:ea typeface="+mn-ea"/>
                <a:cs typeface="+mn-cs"/>
              </a:rPr>
              <a:t> der Vereinbarungen im Abstimmungsgespräch werden die Ergebnisse erläutert. </a:t>
            </a:r>
            <a:r>
              <a:rPr lang="de-DE" sz="1200" kern="1200" dirty="0" smtClean="0">
                <a:solidFill>
                  <a:schemeClr val="tx1"/>
                </a:solidFill>
                <a:effectLst/>
                <a:latin typeface="Arial" pitchFamily="34" charset="0"/>
                <a:ea typeface="+mn-ea"/>
                <a:cs typeface="+mn-cs"/>
              </a:rPr>
              <a:t>In diese Erläuterung fließen die Aussagen zum Entwicklungsstand der Analysekriterien ein. Grundlage hierfür sind die Einschätzungen der in den Analysekriterien jeweils formulierten Qualitätsmerkmale (siehe folgende Folien). Die dargestellten Ergebnisse zu den Unterrichtsbeobachtungen finden hier Berücksichtigung (siehe Folien ‚Der Unterrichtsbeobachtungsbogen‘ ff). </a:t>
            </a:r>
          </a:p>
          <a:p>
            <a:pPr marL="0" indent="0">
              <a:buNone/>
            </a:pPr>
            <a:endParaRPr lang="de-DE" sz="1200" kern="1200" dirty="0" smtClean="0">
              <a:solidFill>
                <a:schemeClr val="tx1"/>
              </a:solidFill>
              <a:effectLst/>
              <a:latin typeface="Arial" pitchFamily="34" charset="0"/>
              <a:ea typeface="+mn-ea"/>
              <a:cs typeface="+mn-cs"/>
            </a:endParaRPr>
          </a:p>
          <a:p>
            <a:r>
              <a:rPr lang="de-DE" sz="1200" kern="1200" dirty="0" smtClean="0">
                <a:solidFill>
                  <a:schemeClr val="tx1"/>
                </a:solidFill>
                <a:effectLst/>
                <a:latin typeface="Arial" pitchFamily="34" charset="0"/>
                <a:ea typeface="+mn-ea"/>
                <a:cs typeface="+mn-cs"/>
              </a:rPr>
              <a:t>Die Struktur des Berichts folgt dabei der im Abstimmungsgespräch getroffenen Festlegungen: nach Leitthemen oder</a:t>
            </a:r>
            <a:r>
              <a:rPr lang="de-DE" sz="1200" kern="1200" baseline="0" dirty="0" smtClean="0">
                <a:solidFill>
                  <a:schemeClr val="tx1"/>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nach Inhaltsbereichen. Die Darstellung nimmt dabei</a:t>
            </a:r>
            <a:r>
              <a:rPr lang="de-DE" sz="1200" kern="1200" baseline="0" dirty="0" smtClean="0">
                <a:solidFill>
                  <a:schemeClr val="tx1"/>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Bezug auf die im Abstimmungsgespräch vereinbarten Schwerpunkte der Qualitätsanalyse.</a:t>
            </a:r>
          </a:p>
          <a:p>
            <a:pPr marL="228600" indent="-228600">
              <a:buAutoNum type="alphaLcParenR"/>
            </a:pPr>
            <a:endParaRPr lang="de-DE"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18</a:t>
            </a:fld>
            <a:endParaRPr lang="de-DE" altLang="de-DE"/>
          </a:p>
        </p:txBody>
      </p:sp>
    </p:spTree>
    <p:extLst>
      <p:ext uri="{BB962C8B-B14F-4D97-AF65-F5344CB8AC3E}">
        <p14:creationId xmlns:p14="http://schemas.microsoft.com/office/powerpoint/2010/main" val="26564646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Im </a:t>
            </a:r>
            <a:r>
              <a:rPr lang="de-DE" b="1" dirty="0" smtClean="0"/>
              <a:t>Datenteil des Berichts </a:t>
            </a:r>
            <a:r>
              <a:rPr lang="de-DE" dirty="0" smtClean="0"/>
              <a:t>zur Qualitätsanalyse erscheinen</a:t>
            </a:r>
            <a:r>
              <a:rPr lang="de-DE" baseline="0" dirty="0" smtClean="0"/>
              <a:t> nur diejenigen Analysekriterien, die das schulspezifische Analysetableau ausmachen. Daher findet sich hier keine farbliche Unterscheidungen mehr. </a:t>
            </a:r>
            <a:endParaRPr lang="de-DE" dirty="0" smtClean="0"/>
          </a:p>
          <a:p>
            <a:endParaRPr lang="de-DE" dirty="0" smtClean="0"/>
          </a:p>
          <a:p>
            <a:r>
              <a:rPr lang="de-DE" dirty="0" smtClean="0"/>
              <a:t>Im Bericht werden die Einschätzungen zu einem Analysekriterium</a:t>
            </a:r>
            <a:r>
              <a:rPr lang="de-DE" baseline="0" dirty="0" smtClean="0"/>
              <a:t> wie folgt dargestellt.</a:t>
            </a:r>
          </a:p>
          <a:p>
            <a:r>
              <a:rPr lang="de-DE" baseline="0" dirty="0" smtClean="0"/>
              <a:t>Zu jedem Inhaltbereich und den dazugehörigen Dimensionen wird zunächst</a:t>
            </a:r>
          </a:p>
          <a:p>
            <a:pPr marL="228600" indent="-228600">
              <a:buAutoNum type="alphaLcParenR"/>
            </a:pPr>
            <a:r>
              <a:rPr lang="de-DE" baseline="0" dirty="0" smtClean="0"/>
              <a:t>das Analysekriterium benannt,</a:t>
            </a:r>
            <a:r>
              <a:rPr lang="de-DE" baseline="0" dirty="0"/>
              <a:t> </a:t>
            </a:r>
            <a:r>
              <a:rPr lang="de-DE" baseline="0" dirty="0" smtClean="0"/>
              <a:t>gefolgt von</a:t>
            </a:r>
          </a:p>
          <a:p>
            <a:pPr marL="228600" indent="-228600">
              <a:buAutoNum type="alphaLcParenR"/>
            </a:pPr>
            <a:r>
              <a:rPr lang="de-DE" baseline="0" dirty="0" smtClean="0"/>
              <a:t>den Qualitätsmerkmalen, die das Analysekriterium ausmachen, sowie abschließend von der</a:t>
            </a:r>
          </a:p>
          <a:p>
            <a:pPr marL="228600" indent="-228600">
              <a:buAutoNum type="alphaLcParenR"/>
            </a:pPr>
            <a:r>
              <a:rPr lang="de-DE" baseline="0" dirty="0" smtClean="0"/>
              <a:t>Einschätzung zum Entwicklungsstand dieses Analysekriteriums bezogen auf die jeweilige Schule (hier beispielhaft für den Inhaltsbereich 2).  </a:t>
            </a:r>
          </a:p>
          <a:p>
            <a:pPr marL="0" indent="0">
              <a:buNone/>
            </a:pPr>
            <a:endParaRPr lang="de-DE" baseline="0" dirty="0" smtClean="0"/>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19</a:t>
            </a:fld>
            <a:endParaRPr lang="de-DE" dirty="0"/>
          </a:p>
        </p:txBody>
      </p:sp>
    </p:spTree>
    <p:extLst>
      <p:ext uri="{BB962C8B-B14F-4D97-AF65-F5344CB8AC3E}">
        <p14:creationId xmlns:p14="http://schemas.microsoft.com/office/powerpoint/2010/main" val="5243708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endParaRPr lang="de-DE" sz="1200" kern="1200" dirty="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2</a:t>
            </a:fld>
            <a:endParaRPr lang="de-DE" altLang="de-DE"/>
          </a:p>
        </p:txBody>
      </p:sp>
    </p:spTree>
    <p:extLst>
      <p:ext uri="{BB962C8B-B14F-4D97-AF65-F5344CB8AC3E}">
        <p14:creationId xmlns:p14="http://schemas.microsoft.com/office/powerpoint/2010/main" val="7759046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Beispiel aus dem Inhaltsbereich 2</a:t>
            </a:r>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20</a:t>
            </a:fld>
            <a:endParaRPr lang="de-DE" dirty="0"/>
          </a:p>
        </p:txBody>
      </p:sp>
    </p:spTree>
    <p:extLst>
      <p:ext uri="{BB962C8B-B14F-4D97-AF65-F5344CB8AC3E}">
        <p14:creationId xmlns:p14="http://schemas.microsoft.com/office/powerpoint/2010/main" val="25266241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Beispiel aus dem Inhaltsbereich 3</a:t>
            </a:r>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21</a:t>
            </a:fld>
            <a:endParaRPr lang="de-DE" dirty="0"/>
          </a:p>
        </p:txBody>
      </p:sp>
    </p:spTree>
    <p:extLst>
      <p:ext uri="{BB962C8B-B14F-4D97-AF65-F5344CB8AC3E}">
        <p14:creationId xmlns:p14="http://schemas.microsoft.com/office/powerpoint/2010/main" val="19601661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Beispiel aus dem Inhaltsbereich 4</a:t>
            </a:r>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22</a:t>
            </a:fld>
            <a:endParaRPr lang="de-DE" dirty="0"/>
          </a:p>
        </p:txBody>
      </p:sp>
    </p:spTree>
    <p:extLst>
      <p:ext uri="{BB962C8B-B14F-4D97-AF65-F5344CB8AC3E}">
        <p14:creationId xmlns:p14="http://schemas.microsoft.com/office/powerpoint/2010/main" val="2798259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t>Beispiel aus dem Inhaltsbereich 5</a:t>
            </a:r>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23</a:t>
            </a:fld>
            <a:endParaRPr lang="de-DE" dirty="0"/>
          </a:p>
        </p:txBody>
      </p:sp>
    </p:spTree>
    <p:extLst>
      <p:ext uri="{BB962C8B-B14F-4D97-AF65-F5344CB8AC3E}">
        <p14:creationId xmlns:p14="http://schemas.microsoft.com/office/powerpoint/2010/main" val="3907778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Das</a:t>
            </a:r>
            <a:r>
              <a:rPr lang="de-DE" baseline="0" dirty="0" smtClean="0"/>
              <a:t> Qualitätstableau und der Unterrichtsbeobachtungsbogen sind Instrumente der Qualitätsanalyse, um die im Referenzrahmen Schulqualität (RRSQ) formulierten Anforderungen an Schul- und Unterrichtsqualität zu erfassen.</a:t>
            </a:r>
          </a:p>
          <a:p>
            <a:endParaRPr lang="de-DE" baseline="0" dirty="0" smtClean="0"/>
          </a:p>
          <a:p>
            <a:r>
              <a:rPr lang="de-DE" baseline="0" dirty="0" smtClean="0"/>
              <a:t>Hier wird der Blick auf den Unterrichtsbeobachtungsbogen gerichtet.</a:t>
            </a:r>
          </a:p>
        </p:txBody>
      </p:sp>
      <p:sp>
        <p:nvSpPr>
          <p:cNvPr id="4" name="Foliennummernplatzhalter 3"/>
          <p:cNvSpPr>
            <a:spLocks noGrp="1"/>
          </p:cNvSpPr>
          <p:nvPr>
            <p:ph type="sldNum" sz="quarter" idx="10"/>
          </p:nvPr>
        </p:nvSpPr>
        <p:spPr/>
        <p:txBody>
          <a:bodyPr/>
          <a:lstStyle/>
          <a:p>
            <a:pPr marL="0" marR="0" lvl="0" indent="0" algn="r" defTabSz="913211" rtl="0" eaLnBrk="1" fontAlgn="base" latinLnBrk="0" hangingPunct="1">
              <a:lnSpc>
                <a:spcPct val="100000"/>
              </a:lnSpc>
              <a:spcBef>
                <a:spcPct val="0"/>
              </a:spcBef>
              <a:spcAft>
                <a:spcPct val="0"/>
              </a:spcAft>
              <a:buClrTx/>
              <a:buSzTx/>
              <a:buFontTx/>
              <a:buNone/>
              <a:tabLst/>
              <a:defRPr/>
            </a:pPr>
            <a:fld id="{9C2E21A2-B479-4BC2-A660-B5B6658A3811}" type="slidenum">
              <a:rPr kumimoji="0" lang="de-DE" sz="1200" b="0" i="0" u="none" strike="noStrike" kern="1200" cap="none" spc="0" normalizeH="0" baseline="0" noProof="0">
                <a:ln>
                  <a:noFill/>
                </a:ln>
                <a:solidFill>
                  <a:srgbClr val="000000"/>
                </a:solidFill>
                <a:effectLst/>
                <a:uLnTx/>
                <a:uFillTx/>
                <a:latin typeface="Arial" pitchFamily="34" charset="0"/>
                <a:ea typeface="+mn-ea"/>
                <a:cs typeface="+mn-cs"/>
              </a:rPr>
              <a:pPr marL="0" marR="0" lvl="0" indent="0" algn="r" defTabSz="913211" rtl="0" eaLnBrk="1" fontAlgn="base" latinLnBrk="0" hangingPunct="1">
                <a:lnSpc>
                  <a:spcPct val="100000"/>
                </a:lnSpc>
                <a:spcBef>
                  <a:spcPct val="0"/>
                </a:spcBef>
                <a:spcAft>
                  <a:spcPct val="0"/>
                </a:spcAft>
                <a:buClrTx/>
                <a:buSzTx/>
                <a:buFontTx/>
                <a:buNone/>
                <a:tabLst/>
                <a:defRPr/>
              </a:pPr>
              <a:t>24</a:t>
            </a:fld>
            <a:endParaRPr kumimoji="0" lang="de-DE" sz="1200" b="0" i="0" u="none" strike="noStrike" kern="1200" cap="none" spc="0" normalizeH="0" baseline="0" noProof="0" dirty="0">
              <a:ln>
                <a:noFill/>
              </a:ln>
              <a:solidFill>
                <a:srgbClr val="000000"/>
              </a:solidFill>
              <a:effectLst/>
              <a:uLnTx/>
              <a:uFillTx/>
              <a:latin typeface="Arial" pitchFamily="34" charset="0"/>
              <a:ea typeface="+mn-ea"/>
              <a:cs typeface="+mn-cs"/>
            </a:endParaRPr>
          </a:p>
        </p:txBody>
      </p:sp>
    </p:spTree>
    <p:extLst>
      <p:ext uri="{BB962C8B-B14F-4D97-AF65-F5344CB8AC3E}">
        <p14:creationId xmlns:p14="http://schemas.microsoft.com/office/powerpoint/2010/main" val="13301513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000" b="1" i="0" u="none" strike="noStrike" kern="0" cap="none" spc="0" normalizeH="0" baseline="0" noProof="0" dirty="0" smtClean="0">
                <a:ln>
                  <a:noFill/>
                </a:ln>
                <a:solidFill>
                  <a:srgbClr val="E2001A"/>
                </a:solidFill>
                <a:effectLst/>
                <a:uLnTx/>
                <a:uFillTx/>
                <a:latin typeface="Arial-BoldMT"/>
                <a:ea typeface="+mn-ea"/>
                <a:cs typeface="+mn-cs"/>
              </a:rPr>
              <a:t>Technischer Hinweis </a:t>
            </a:r>
            <a:r>
              <a:rPr lang="de-DE" sz="1000" b="1" kern="1200" baseline="0" dirty="0" smtClean="0">
                <a:solidFill>
                  <a:schemeClr val="tx1"/>
                </a:solidFill>
                <a:effectLst/>
                <a:latin typeface="Arial" pitchFamily="34" charset="0"/>
                <a:ea typeface="+mn-ea"/>
                <a:cs typeface="+mn-cs"/>
              </a:rPr>
              <a:t>(siehe auch: Startfolie Hinweise zur Nutzung der Präsentation)</a:t>
            </a:r>
            <a:endParaRPr kumimoji="0" lang="de-DE" sz="1000" b="1" i="0" u="none" strike="noStrike" kern="0" cap="none" spc="0" normalizeH="0" baseline="0" noProof="0" dirty="0" smtClean="0">
              <a:ln>
                <a:noFill/>
              </a:ln>
              <a:solidFill>
                <a:srgbClr val="E2001A"/>
              </a:solidFill>
              <a:effectLst/>
              <a:uLnTx/>
              <a:uFillTx/>
              <a:latin typeface="Arial-BoldMT"/>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000" b="0" i="0" u="none" strike="noStrike" kern="0" cap="none" spc="0" normalizeH="0" baseline="0" noProof="0" dirty="0" smtClean="0">
                <a:ln>
                  <a:noFill/>
                </a:ln>
                <a:solidFill>
                  <a:srgbClr val="E2001A"/>
                </a:solidFill>
                <a:effectLst/>
                <a:uLnTx/>
                <a:uFillTx/>
                <a:latin typeface="Arial-BoldMT"/>
                <a:ea typeface="+mn-ea"/>
                <a:cs typeface="+mn-cs"/>
              </a:rPr>
              <a:t>Bitte prüfen Sie, ob die Folie mit Ihren technischen Voraussetzungen gut lesbar ist. Ansonsten empfiehlt es sich, einen Ausdruck des Unterrichtsbeobachtungsbogens (in A4) zur Verfügung zu stellen.  </a:t>
            </a:r>
            <a:endParaRPr lang="de-DE" sz="1000" kern="1200" dirty="0" smtClean="0">
              <a:solidFill>
                <a:schemeClr val="tx1"/>
              </a:solidFill>
              <a:effectLst/>
              <a:latin typeface="Arial" pitchFamily="34" charset="0"/>
              <a:ea typeface="+mn-ea"/>
              <a:cs typeface="+mn-cs"/>
            </a:endParaRPr>
          </a:p>
          <a:p>
            <a:pPr defTabSz="913211">
              <a:defRPr/>
            </a:pPr>
            <a:endParaRPr lang="de-DE" sz="1000" dirty="0" smtClean="0">
              <a:solidFill>
                <a:srgbClr val="000000"/>
              </a:solidFill>
            </a:endParaRPr>
          </a:p>
          <a:p>
            <a:pPr defTabSz="913211">
              <a:defRPr/>
            </a:pPr>
            <a:r>
              <a:rPr lang="de-DE" sz="1000" dirty="0" smtClean="0">
                <a:solidFill>
                  <a:srgbClr val="000000"/>
                </a:solidFill>
              </a:rPr>
              <a:t>In Ableitung von den im Referenzrahmen Schulqualität und im Qualitätstableau NRW verankerten </a:t>
            </a:r>
            <a:r>
              <a:rPr lang="de-DE" sz="1000" u="sng" dirty="0" smtClean="0">
                <a:solidFill>
                  <a:srgbClr val="000000"/>
                </a:solidFill>
              </a:rPr>
              <a:t>Merkmalen lernförderlichen Unterrichts </a:t>
            </a:r>
            <a:r>
              <a:rPr lang="de-DE" sz="1000" dirty="0" smtClean="0">
                <a:solidFill>
                  <a:srgbClr val="000000"/>
                </a:solidFill>
              </a:rPr>
              <a:t>beschreiben die Indikatoren beispielsweise das Handeln von Lehrkräften, das Handeln von Lernenden, die Anlage bzw. die Ausgestaltung von Aufgabenstellungen</a:t>
            </a:r>
            <a:r>
              <a:rPr lang="de-DE" sz="1000" baseline="0" dirty="0" smtClean="0">
                <a:solidFill>
                  <a:srgbClr val="000000"/>
                </a:solidFill>
              </a:rPr>
              <a:t> sowie </a:t>
            </a:r>
            <a:r>
              <a:rPr lang="de-DE" sz="1000" dirty="0" smtClean="0">
                <a:solidFill>
                  <a:srgbClr val="000000"/>
                </a:solidFill>
              </a:rPr>
              <a:t>die Qualität von Materialien und Medien, um so Unterrichtsgestaltung für gelingende Lern- und Lehrprozesse zu erfassen.</a:t>
            </a:r>
          </a:p>
          <a:p>
            <a:pPr marL="0" indent="0">
              <a:buFont typeface="Arial" panose="020B0604020202020204" pitchFamily="34" charset="0"/>
              <a:buNone/>
            </a:pPr>
            <a:endParaRPr lang="de-DE" dirty="0"/>
          </a:p>
          <a:p>
            <a:r>
              <a:rPr lang="de-DE" dirty="0"/>
              <a:t>Auch die zeitliche Erfassung der Sozialformen sowie Qualitätseinschätzungen zu gelingender Plenumsarbeit sowie gelingenden </a:t>
            </a:r>
            <a:r>
              <a:rPr lang="de-DE" dirty="0" smtClean="0"/>
              <a:t>kooperativen </a:t>
            </a:r>
            <a:r>
              <a:rPr lang="de-DE" dirty="0"/>
              <a:t>Lernformen </a:t>
            </a:r>
            <a:r>
              <a:rPr lang="de-DE" strike="noStrike" dirty="0" smtClean="0"/>
              <a:t>werden</a:t>
            </a:r>
            <a:r>
              <a:rPr lang="de-DE" strike="noStrike" baseline="0" dirty="0" smtClean="0"/>
              <a:t> berücksichtigt.</a:t>
            </a:r>
          </a:p>
          <a:p>
            <a:endParaRPr lang="de-DE" strike="noStrike" baseline="0" dirty="0" smtClean="0"/>
          </a:p>
          <a:p>
            <a:endParaRPr lang="de-DE" strike="noStrike" dirty="0"/>
          </a:p>
          <a:p>
            <a:endParaRPr lang="de-DE" dirty="0"/>
          </a:p>
        </p:txBody>
      </p:sp>
      <p:sp>
        <p:nvSpPr>
          <p:cNvPr id="4" name="Foliennummernplatzhalter 3"/>
          <p:cNvSpPr>
            <a:spLocks noGrp="1"/>
          </p:cNvSpPr>
          <p:nvPr>
            <p:ph type="sldNum" sz="quarter" idx="10"/>
          </p:nvPr>
        </p:nvSpPr>
        <p:spPr/>
        <p:txBody>
          <a:bodyPr/>
          <a:lstStyle/>
          <a:p>
            <a:pPr>
              <a:defRPr/>
            </a:pPr>
            <a:fld id="{9C2E21A2-B479-4BC2-A660-B5B6658A3811}" type="slidenum">
              <a:rPr lang="de-DE" smtClean="0"/>
              <a:pPr>
                <a:defRPr/>
              </a:pPr>
              <a:t>25</a:t>
            </a:fld>
            <a:endParaRPr lang="de-DE" dirty="0"/>
          </a:p>
        </p:txBody>
      </p:sp>
    </p:spTree>
    <p:extLst>
      <p:ext uri="{BB962C8B-B14F-4D97-AF65-F5344CB8AC3E}">
        <p14:creationId xmlns:p14="http://schemas.microsoft.com/office/powerpoint/2010/main" val="1986850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Der Unterricht ist im Inhaltsbereich 2 „Lehren und Lernen“ in den Dimensionen 2.3 bis 2.5, 2.9 und 2.10 </a:t>
            </a:r>
            <a:r>
              <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rPr>
              <a:t>eine</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 Quelle für die Einschätzung des Analysekriteriums.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Jedem Merkmal der </a:t>
            </a:r>
            <a:r>
              <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rPr>
              <a:t>Unterrichtsgestaltung</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 (z. B. Klassenführung) sind jeweils mehrere </a:t>
            </a:r>
            <a:r>
              <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rPr>
              <a:t>Indikatoren</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 zugeordnet. Für jeden Indikator wird die Entscheidung getroffen, inwiefern die Unterrichtssequenz „ist in guter Qualität“ beobachtet worden ist oder nicht.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Für einzelne Indikatoren kann die Kategorie „nicht beobachtet“ gewählt werden. Sie bedeutet, dass in der beobachteten Sequenz keine hinreichenden Informationen vorliegen, um zu einer begründeten Qualitätseinschätzung zu gelangen. </a:t>
            </a:r>
            <a:r>
              <a:rPr lang="de-DE" sz="1200" dirty="0" smtClean="0">
                <a:solidFill>
                  <a:srgbClr val="000000"/>
                </a:solidFill>
                <a:ea typeface="Calibri" pitchFamily="34" charset="0"/>
                <a:cs typeface="Arial" pitchFamily="34" charset="0"/>
              </a:rPr>
              <a:t>Alle</a:t>
            </a:r>
            <a:r>
              <a:rPr lang="de-DE" sz="1200" baseline="0" dirty="0" smtClean="0">
                <a:solidFill>
                  <a:srgbClr val="000000"/>
                </a:solidFill>
                <a:ea typeface="Calibri" pitchFamily="34" charset="0"/>
                <a:cs typeface="Arial" pitchFamily="34" charset="0"/>
              </a:rPr>
              <a:t> </a:t>
            </a:r>
            <a:r>
              <a:rPr lang="de-DE" sz="1200" dirty="0" smtClean="0">
                <a:solidFill>
                  <a:srgbClr val="000000"/>
                </a:solidFill>
                <a:ea typeface="Calibri" pitchFamily="34" charset="0"/>
                <a:cs typeface="Arial" pitchFamily="34" charset="0"/>
              </a:rPr>
              <a:t>Indikatoren sind mit einer ausführlichen Kommentierung hinterlegt, die ein gemeinsames Verständnis der Indikatoren gewährleisten</a:t>
            </a:r>
            <a:r>
              <a:rPr lang="de-DE" sz="1200" baseline="0" dirty="0" smtClean="0">
                <a:solidFill>
                  <a:srgbClr val="000000"/>
                </a:solidFill>
                <a:ea typeface="Calibri" pitchFamily="34" charset="0"/>
                <a:cs typeface="Arial" pitchFamily="34" charset="0"/>
              </a:rPr>
              <a:t> können</a:t>
            </a:r>
            <a:r>
              <a:rPr lang="de-DE" sz="1200" dirty="0" smtClean="0">
                <a:solidFill>
                  <a:srgbClr val="000000"/>
                </a:solidFill>
                <a:ea typeface="Calibri" pitchFamily="34" charset="0"/>
                <a:cs typeface="Arial" pitchFamily="34" charset="0"/>
              </a:rPr>
              <a:t> und die Beobachtung leiten.</a:t>
            </a:r>
            <a:r>
              <a:rPr lang="de-DE" sz="1200" baseline="0" dirty="0" smtClean="0">
                <a:solidFill>
                  <a:srgbClr val="000000"/>
                </a:solidFill>
                <a:ea typeface="Calibri" pitchFamily="34" charset="0"/>
                <a:cs typeface="Arial" pitchFamily="34" charset="0"/>
              </a:rPr>
              <a:t> </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Darüber hinaus werden, wie bisher auch, statistische Angaben erhoben. </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rPr>
              <a:t>Eine Bewertung der einzelnen Lehrkräfte findet nicht statt.</a:t>
            </a:r>
          </a:p>
          <a:p>
            <a:pPr marL="0" marR="0" lvl="0" indent="0" algn="l" defTabSz="914400" rtl="0" eaLnBrk="1" fontAlgn="base" latinLnBrk="0" hangingPunct="1">
              <a:lnSpc>
                <a:spcPct val="100000"/>
              </a:lnSpc>
              <a:spcBef>
                <a:spcPct val="30000"/>
              </a:spcBef>
              <a:spcAft>
                <a:spcPct val="0"/>
              </a:spcAft>
              <a:buClrTx/>
              <a:buSzTx/>
              <a:buFontTx/>
              <a:buNone/>
              <a:tabLst/>
              <a:defRPr/>
            </a:pPr>
            <a:endParaRPr kumimoji="0" lang="de-DE" sz="1200" b="0" i="0" u="sng" strike="noStrike" kern="1200" cap="none" spc="0" normalizeH="0" baseline="0" noProof="0" dirty="0" smtClean="0">
              <a:ln>
                <a:noFill/>
              </a:ln>
              <a:solidFill>
                <a:srgbClr val="000000"/>
              </a:solidFill>
              <a:effectLst/>
              <a:uLnTx/>
              <a:uFillTx/>
              <a:latin typeface="Arial" pitchFamily="34" charset="0"/>
              <a:ea typeface="+mn-ea"/>
              <a:cs typeface="+mn-cs"/>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Hier ist das Merkmal 1 Klassenführung aus dem Unterrichtsbeobachtungsbogen insgesamt abgebildet.  </a:t>
            </a:r>
            <a:endParaRPr lang="de-DE" u="none" dirty="0">
              <a:solidFill>
                <a:srgbClr val="000000"/>
              </a:solidFill>
            </a:endParaRPr>
          </a:p>
          <a:p>
            <a:pPr defTabSz="904353"/>
            <a:endParaRPr lang="de-DE" dirty="0" smtClean="0"/>
          </a:p>
        </p:txBody>
      </p:sp>
      <p:sp>
        <p:nvSpPr>
          <p:cNvPr id="4" name="Foliennummernplatzhalter 3"/>
          <p:cNvSpPr>
            <a:spLocks noGrp="1"/>
          </p:cNvSpPr>
          <p:nvPr>
            <p:ph type="sldNum" sz="quarter" idx="10"/>
          </p:nvPr>
        </p:nvSpPr>
        <p:spPr/>
        <p:txBody>
          <a:bodyPr/>
          <a:lstStyle/>
          <a:p>
            <a:pPr defTabSz="913211">
              <a:defRPr/>
            </a:pPr>
            <a:fld id="{9C2E21A2-B479-4BC2-A660-B5B6658A3811}" type="slidenum">
              <a:rPr lang="de-DE">
                <a:solidFill>
                  <a:srgbClr val="000000"/>
                </a:solidFill>
              </a:rPr>
              <a:pPr defTabSz="913211">
                <a:defRPr/>
              </a:pPr>
              <a:t>26</a:t>
            </a:fld>
            <a:endParaRPr lang="de-DE" dirty="0">
              <a:solidFill>
                <a:srgbClr val="000000"/>
              </a:solidFill>
            </a:endParaRPr>
          </a:p>
        </p:txBody>
      </p:sp>
    </p:spTree>
    <p:extLst>
      <p:ext uri="{BB962C8B-B14F-4D97-AF65-F5344CB8AC3E}">
        <p14:creationId xmlns:p14="http://schemas.microsoft.com/office/powerpoint/2010/main" val="24749074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In der Auswertung wird der Fokus auf das Gelingende gelegt. Für jeden Indikator wird der prozentuale Anteil an der Gesamtzahl der Beobachtungen an einer Schule mit dem Ergebnis „trifft in guter Qualität zu“ angegeben.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sz="1200" dirty="0" smtClean="0">
              <a:solidFill>
                <a:srgbClr val="000000"/>
              </a:solidFill>
              <a:ea typeface="Calibri" pitchFamily="34" charset="0"/>
              <a:cs typeface="Arial" pitchFamily="34" charset="0"/>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dirty="0" smtClean="0">
                <a:solidFill>
                  <a:srgbClr val="000000"/>
                </a:solidFill>
                <a:ea typeface="Calibri" pitchFamily="34" charset="0"/>
                <a:cs typeface="Arial" pitchFamily="34" charset="0"/>
              </a:rPr>
              <a:t>Bei den Indikatoren, die zusätzlich die Möglichkeit „nicht beobachtet“ bieten, wird in der Rückmeldung zwischen „trifft in guter Qualität zu“, „trifft nicht guter Qualität zu“ und „nicht beobachtet“ differenziert.</a:t>
            </a:r>
            <a:endPar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endParaRPr>
          </a:p>
          <a:p>
            <a:endParaRPr lang="de-DE"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27</a:t>
            </a:fld>
            <a:endParaRPr lang="de-DE" altLang="de-DE"/>
          </a:p>
        </p:txBody>
      </p:sp>
    </p:spTree>
    <p:extLst>
      <p:ext uri="{BB962C8B-B14F-4D97-AF65-F5344CB8AC3E}">
        <p14:creationId xmlns:p14="http://schemas.microsoft.com/office/powerpoint/2010/main" val="3292253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smtClean="0"/>
              <a:t>Beispiel: Klassenführung</a:t>
            </a:r>
          </a:p>
          <a:p>
            <a:endParaRPr lang="de-DE" b="1" baseline="0" dirty="0" smtClean="0"/>
          </a:p>
          <a:p>
            <a:r>
              <a:rPr lang="de-DE" dirty="0" smtClean="0"/>
              <a:t>Im Datenteil des Berichts zur Qualitätsanalyse werden alle Merkmale des Unterrichtsbeobachtungsbogens grafisch dargestellt. </a:t>
            </a:r>
          </a:p>
          <a:p>
            <a:r>
              <a:rPr lang="de-DE" dirty="0" smtClean="0"/>
              <a:t>Neben</a:t>
            </a:r>
            <a:r>
              <a:rPr lang="de-DE" baseline="0" dirty="0" smtClean="0"/>
              <a:t> der Grafik sind zu den Indikatoren jeweils die Kommentierungen (nachfolgende Folie) beigefügt.  </a:t>
            </a:r>
            <a:endParaRPr lang="de-DE" dirty="0" smtClean="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28</a:t>
            </a:fld>
            <a:endParaRPr lang="de-DE" altLang="de-DE"/>
          </a:p>
        </p:txBody>
      </p:sp>
    </p:spTree>
    <p:extLst>
      <p:ext uri="{BB962C8B-B14F-4D97-AF65-F5344CB8AC3E}">
        <p14:creationId xmlns:p14="http://schemas.microsoft.com/office/powerpoint/2010/main" val="9569781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smtClean="0"/>
              <a:t>Beispiel: Klassenführung</a:t>
            </a:r>
          </a:p>
          <a:p>
            <a:endParaRPr lang="de-DE" b="1" baseline="0" dirty="0" smtClean="0"/>
          </a:p>
          <a:p>
            <a:r>
              <a:rPr lang="de-DE" dirty="0" smtClean="0"/>
              <a:t>Im Datenteil des Berichts zur Qualitätsanalyse werden alle Merkmale des Unterrichtsbeobachtungsbogens grafisch dargestellt. </a:t>
            </a:r>
          </a:p>
          <a:p>
            <a:r>
              <a:rPr lang="de-DE" dirty="0" smtClean="0"/>
              <a:t>Neben</a:t>
            </a:r>
            <a:r>
              <a:rPr lang="de-DE" baseline="0" dirty="0" smtClean="0"/>
              <a:t> der Grafik sind zu den Indikatoren jeweils die Kommentierungen beigefügt, hier beispielhaft für die ersten beiden Indikatoren zur Klassenführung.  </a:t>
            </a:r>
            <a:endParaRPr lang="de-DE" dirty="0" smtClean="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29</a:t>
            </a:fld>
            <a:endParaRPr lang="de-DE" altLang="de-DE"/>
          </a:p>
        </p:txBody>
      </p:sp>
    </p:spTree>
    <p:extLst>
      <p:ext uri="{BB962C8B-B14F-4D97-AF65-F5344CB8AC3E}">
        <p14:creationId xmlns:p14="http://schemas.microsoft.com/office/powerpoint/2010/main" val="984716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2000" dirty="0" smtClean="0"/>
              <a:t>Die Qualitätsanalyse unterstützt die Schul- und Unterrichtsentwicklung einer Schule, indem sie </a:t>
            </a:r>
          </a:p>
          <a:p>
            <a:pPr marL="800100" marR="0" lvl="1" indent="-34290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de-DE" sz="2000" dirty="0" smtClean="0"/>
              <a:t>datengestützt eine Rückmeldung zur Schul- und Unterrichtsentwicklung gibt und diese</a:t>
            </a:r>
          </a:p>
          <a:p>
            <a:pPr marL="800100" marR="0" lvl="1" indent="-34290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de-DE" sz="2000" baseline="0" dirty="0" smtClean="0"/>
              <a:t>mit Impulsen verbindet. </a:t>
            </a:r>
            <a:endParaRPr lang="de-DE" sz="2000" dirty="0" smtClean="0"/>
          </a:p>
          <a:p>
            <a:pPr marL="800100" lvl="1" indent="-342900">
              <a:buFont typeface="Arial" panose="020B0604020202020204" pitchFamily="34" charset="0"/>
              <a:buChar char="•"/>
            </a:pPr>
            <a:r>
              <a:rPr lang="de-DE" sz="2000" dirty="0" smtClean="0"/>
              <a:t>die Schulen in ihrer Eigenständigkeit stärkt. Die schulischen Gruppen gestalten ihre Qualitätsanalyse inhaltlich und organisatorisch mit.</a:t>
            </a:r>
          </a:p>
          <a:p>
            <a:pPr marL="800100" lvl="1" indent="-342900">
              <a:buFont typeface="Arial" panose="020B0604020202020204" pitchFamily="34" charset="0"/>
              <a:buChar char="•"/>
            </a:pPr>
            <a:r>
              <a:rPr lang="de-DE" sz="2000" dirty="0" smtClean="0"/>
              <a:t>das Zusammenwirken von Schulen, Schulformaufsicht, Fortbildung und Schulträger fördert. </a:t>
            </a:r>
          </a:p>
          <a:p>
            <a:r>
              <a:rPr lang="de-DE" sz="2000" dirty="0" smtClean="0">
                <a:solidFill>
                  <a:srgbClr val="FF0000"/>
                </a:solidFill>
              </a:rPr>
              <a:t>Gleichzeitig wird über die Qualitätsanalyse Steuerungswissen zur Schul- und Unterrichtsentwicklung gewonnen</a:t>
            </a:r>
            <a:r>
              <a:rPr lang="de-DE" sz="2000" dirty="0" smtClean="0"/>
              <a:t>.</a:t>
            </a:r>
          </a:p>
          <a:p>
            <a:endParaRPr lang="de-DE" dirty="0"/>
          </a:p>
        </p:txBody>
      </p:sp>
      <p:sp>
        <p:nvSpPr>
          <p:cNvPr id="4" name="Foliennummernplatzhalter 3"/>
          <p:cNvSpPr>
            <a:spLocks noGrp="1"/>
          </p:cNvSpPr>
          <p:nvPr>
            <p:ph type="sldNum" sz="quarter" idx="10"/>
          </p:nvPr>
        </p:nvSpPr>
        <p:spPr/>
        <p:txBody>
          <a:bodyPr/>
          <a:lstStyle/>
          <a:p>
            <a:pPr>
              <a:defRPr/>
            </a:pPr>
            <a:fld id="{ABBA8DD3-0CA2-4CCD-BC22-AADC2E2532A4}" type="slidenum">
              <a:rPr lang="de-DE" altLang="de-DE" smtClean="0"/>
              <a:pPr>
                <a:defRPr/>
              </a:pPr>
              <a:t>3</a:t>
            </a:fld>
            <a:endParaRPr lang="de-DE" altLang="de-DE"/>
          </a:p>
        </p:txBody>
      </p:sp>
    </p:spTree>
    <p:extLst>
      <p:ext uri="{BB962C8B-B14F-4D97-AF65-F5344CB8AC3E}">
        <p14:creationId xmlns:p14="http://schemas.microsoft.com/office/powerpoint/2010/main" val="26783588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smtClean="0"/>
              <a:t>Beispiel: Sozialformen</a:t>
            </a:r>
          </a:p>
          <a:p>
            <a:endParaRPr lang="de-DE" b="0" baseline="0" dirty="0" smtClean="0"/>
          </a:p>
          <a:p>
            <a:r>
              <a:rPr lang="de-DE" b="0" baseline="0" dirty="0" smtClean="0"/>
              <a:t>Die Zeitanteile (in Prozent) sowie die Qualität der auftretenden Sozialformen werden grafisch dargestellt. </a:t>
            </a: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30</a:t>
            </a:fld>
            <a:endParaRPr lang="de-DE" altLang="de-DE"/>
          </a:p>
        </p:txBody>
      </p:sp>
    </p:spTree>
    <p:extLst>
      <p:ext uri="{BB962C8B-B14F-4D97-AF65-F5344CB8AC3E}">
        <p14:creationId xmlns:p14="http://schemas.microsoft.com/office/powerpoint/2010/main" val="1021228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smtClean="0"/>
              <a:t>Beispiel: Qualität der Sozialformen - Partner-/Gruppenarbeit</a:t>
            </a:r>
          </a:p>
          <a:p>
            <a:endParaRPr lang="de-DE" b="1" baseline="0" dirty="0" smtClean="0"/>
          </a:p>
          <a:p>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Für jeden Indikator der auftretenden Sozialform wird der prozentuale Anteil an der Gesamtzahl der Beobachtungen an einer Schule mit dem Ergebnis „trifft in guter Qualität zu“ angegeben. </a:t>
            </a:r>
          </a:p>
          <a:p>
            <a:endParaRPr lang="de-DE" b="0" baseline="0" dirty="0" smtClean="0"/>
          </a:p>
          <a:p>
            <a:r>
              <a:rPr lang="de-DE" b="0" baseline="0" dirty="0" smtClean="0"/>
              <a:t>Dabei ist zu beachten, dass sich die Grundmenge der Beobachtungen jeweils verändern kann – abhängig von der Anzahl der beobachteten Sequenzen, in denen die jeweilige Sozialform Anwendung fand. Die prozentuale Angabe von 100% bezieht sich daher immer auf die Anzahl der Beobachtungen in den beobachteten Sequenzen.</a:t>
            </a: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31</a:t>
            </a:fld>
            <a:endParaRPr lang="de-DE" altLang="de-DE"/>
          </a:p>
        </p:txBody>
      </p:sp>
    </p:spTree>
    <p:extLst>
      <p:ext uri="{BB962C8B-B14F-4D97-AF65-F5344CB8AC3E}">
        <p14:creationId xmlns:p14="http://schemas.microsoft.com/office/powerpoint/2010/main" val="28197152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baseline="0" dirty="0" smtClean="0"/>
              <a:t>Beispiel: Qualität der Sozialformen Partner-/Gruppenarbeit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de-DE" dirty="0" smtClean="0"/>
              <a:t>Neben</a:t>
            </a:r>
            <a:r>
              <a:rPr lang="de-DE" baseline="0" dirty="0" smtClean="0"/>
              <a:t> der grafischen Darstellung enthält der Bericht Aussagen zur Qualität der beobachteten Sozialform. Den Indikatoren sind entsprechende Kommentierungen beigefügt. Hier sind beispielhaft die ersten beiden Indikatoren zur </a:t>
            </a:r>
            <a:r>
              <a:rPr kumimoji="0" lang="de-DE" sz="1200" b="0" i="0" u="none" strike="noStrike" kern="1200" cap="none" spc="0" normalizeH="0" baseline="0" noProof="0" dirty="0" smtClean="0">
                <a:ln>
                  <a:noFill/>
                </a:ln>
                <a:solidFill>
                  <a:srgbClr val="000000"/>
                </a:solidFill>
                <a:effectLst/>
                <a:uLnTx/>
                <a:uFillTx/>
                <a:latin typeface="Arial" pitchFamily="34" charset="0"/>
                <a:ea typeface="+mn-ea"/>
                <a:cs typeface="+mn-cs"/>
              </a:rPr>
              <a:t>Partner-/Gruppenarbeit</a:t>
            </a:r>
            <a:r>
              <a:rPr kumimoji="0" lang="de-DE" sz="1200" b="0" i="0" u="none" strike="noStrike" kern="1200" cap="none" spc="0" normalizeH="0" baseline="0" noProof="0" dirty="0" smtClean="0">
                <a:ln>
                  <a:noFill/>
                </a:ln>
                <a:solidFill>
                  <a:schemeClr val="tx1"/>
                </a:solidFill>
                <a:effectLst/>
                <a:uLnTx/>
                <a:uFillTx/>
                <a:latin typeface="Arial" pitchFamily="34" charset="0"/>
                <a:ea typeface="+mn-ea"/>
                <a:cs typeface="+mn-cs"/>
              </a:rPr>
              <a:t> dargestellt.</a:t>
            </a:r>
            <a:endParaRPr lang="de-DE" b="0" dirty="0" smtClean="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32</a:t>
            </a:fld>
            <a:endParaRPr lang="de-DE" altLang="de-DE"/>
          </a:p>
        </p:txBody>
      </p:sp>
    </p:spTree>
    <p:extLst>
      <p:ext uri="{BB962C8B-B14F-4D97-AF65-F5344CB8AC3E}">
        <p14:creationId xmlns:p14="http://schemas.microsoft.com/office/powerpoint/2010/main" val="3082527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Arial" pitchFamily="34" charset="0"/>
                <a:ea typeface="+mn-ea"/>
                <a:cs typeface="+mn-cs"/>
              </a:rPr>
              <a:t>Die rechtlichen Grundlagen, Qualitätsanalysen an Schulen durchführen zu können, sind</a:t>
            </a:r>
            <a:r>
              <a:rPr lang="de-DE" sz="1200" kern="1200" baseline="0" dirty="0" smtClean="0">
                <a:solidFill>
                  <a:schemeClr val="tx1"/>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im Schulgesetz § 86, Abs. 5 verankert und in der Rechtsverordnung vom 27.4.2007 (QA-VO) konkretisiert. Eine weitere Ergänzung stellt der Runderlass vom 8.11.2013 dar, der die Verwendung der überarbeiteten Instrumente (Unterrichtsbeobachtungsbogen) und d</a:t>
            </a:r>
            <a:r>
              <a:rPr lang="de-DE" sz="1200" b="0" kern="1200" dirty="0" smtClean="0">
                <a:solidFill>
                  <a:schemeClr val="tx1"/>
                </a:solidFill>
                <a:effectLst/>
                <a:latin typeface="Arial" pitchFamily="34" charset="0"/>
                <a:ea typeface="+mn-ea"/>
                <a:cs typeface="+mn-cs"/>
              </a:rPr>
              <a:t>er</a:t>
            </a:r>
            <a:r>
              <a:rPr lang="de-DE" sz="1200" b="1" kern="1200" dirty="0" smtClean="0">
                <a:solidFill>
                  <a:schemeClr val="tx1"/>
                </a:solidFill>
                <a:effectLst/>
                <a:latin typeface="Arial" pitchFamily="34" charset="0"/>
                <a:ea typeface="+mn-ea"/>
                <a:cs typeface="+mn-cs"/>
              </a:rPr>
              <a:t> (reduzierten) </a:t>
            </a:r>
            <a:r>
              <a:rPr lang="de-DE" sz="1200" b="1" kern="1200" dirty="0" smtClean="0">
                <a:solidFill>
                  <a:srgbClr val="FF0000"/>
                </a:solidFill>
                <a:effectLst/>
                <a:latin typeface="Arial" pitchFamily="34" charset="0"/>
                <a:ea typeface="+mn-ea"/>
                <a:cs typeface="+mn-cs"/>
              </a:rPr>
              <a:t>Grundlagendokumente</a:t>
            </a:r>
            <a:r>
              <a:rPr lang="de-DE" sz="1200" kern="1200" dirty="0" smtClean="0">
                <a:solidFill>
                  <a:srgbClr val="FF0000"/>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regelt. </a:t>
            </a:r>
            <a:r>
              <a:rPr lang="de-DE" sz="1200" i="0" kern="1200" dirty="0" smtClean="0">
                <a:solidFill>
                  <a:schemeClr val="tx1"/>
                </a:solidFill>
                <a:effectLst/>
                <a:latin typeface="Arial" pitchFamily="34" charset="0"/>
                <a:ea typeface="+mn-ea"/>
                <a:cs typeface="+mn-cs"/>
              </a:rPr>
              <a:t>Mit dem Runderlass</a:t>
            </a:r>
            <a:r>
              <a:rPr lang="de-DE" sz="1200" i="0" kern="1200" baseline="0" dirty="0" smtClean="0">
                <a:solidFill>
                  <a:schemeClr val="tx1"/>
                </a:solidFill>
                <a:effectLst/>
                <a:latin typeface="Arial" pitchFamily="34" charset="0"/>
                <a:ea typeface="+mn-ea"/>
                <a:cs typeface="+mn-cs"/>
              </a:rPr>
              <a:t> vom 12.06.2017 ist die Überarbeitung der Instrumente der Qualitätsanalyse abgeschlossen. Der Runderlass regelt den Einsatz des Qualitätstableaus NRW und die </a:t>
            </a:r>
            <a:r>
              <a:rPr lang="de-DE" sz="1200" b="1" i="0" kern="1200" baseline="0" dirty="0" smtClean="0">
                <a:solidFill>
                  <a:schemeClr val="tx1"/>
                </a:solidFill>
                <a:effectLst/>
                <a:latin typeface="Arial" pitchFamily="34" charset="0"/>
                <a:ea typeface="+mn-ea"/>
                <a:cs typeface="+mn-cs"/>
              </a:rPr>
              <a:t>Nutzung des technischen Unterstützungssystems (TUQAN)</a:t>
            </a:r>
            <a:r>
              <a:rPr lang="de-DE" sz="1200" i="0" kern="1200" baseline="0" dirty="0" smtClean="0">
                <a:solidFill>
                  <a:schemeClr val="tx1"/>
                </a:solidFill>
                <a:effectLst/>
                <a:latin typeface="Arial" pitchFamily="34" charset="0"/>
                <a:ea typeface="+mn-ea"/>
                <a:cs typeface="+mn-cs"/>
              </a:rPr>
              <a:t>. </a:t>
            </a:r>
          </a:p>
          <a:p>
            <a:endParaRPr lang="de-DE" sz="1200" i="0" kern="1200" dirty="0" smtClean="0">
              <a:solidFill>
                <a:schemeClr val="tx1"/>
              </a:solidFill>
              <a:effectLst/>
              <a:latin typeface="Arial" pitchFamily="34" charset="0"/>
              <a:ea typeface="+mn-ea"/>
              <a:cs typeface="+mn-cs"/>
            </a:endParaRPr>
          </a:p>
          <a:p>
            <a:r>
              <a:rPr lang="de-DE" sz="1200" i="0" kern="1200" baseline="0" dirty="0" smtClean="0">
                <a:solidFill>
                  <a:schemeClr val="tx1"/>
                </a:solidFill>
                <a:effectLst/>
                <a:latin typeface="Arial" pitchFamily="34" charset="0"/>
                <a:ea typeface="+mn-ea"/>
                <a:cs typeface="+mn-cs"/>
              </a:rPr>
              <a:t>Mit der Aktualisierung des Referenzrahmens Schulqualität in 2020 wurde die </a:t>
            </a:r>
            <a:r>
              <a:rPr lang="de-DE" sz="1200" b="1" i="0" kern="1200" baseline="0" dirty="0" smtClean="0">
                <a:solidFill>
                  <a:schemeClr val="tx1"/>
                </a:solidFill>
                <a:effectLst/>
                <a:latin typeface="Arial" pitchFamily="34" charset="0"/>
                <a:ea typeface="+mn-ea"/>
                <a:cs typeface="+mn-cs"/>
              </a:rPr>
              <a:t>Aktualisierung des Unterrichtsbeobachtungsbogens und des Qualitätstableaus </a:t>
            </a:r>
            <a:r>
              <a:rPr lang="de-DE" sz="1200" b="0" i="0" kern="1200" baseline="0" dirty="0" smtClean="0">
                <a:solidFill>
                  <a:schemeClr val="tx1"/>
                </a:solidFill>
                <a:effectLst/>
                <a:latin typeface="Arial" pitchFamily="34" charset="0"/>
                <a:ea typeface="+mn-ea"/>
                <a:cs typeface="+mn-cs"/>
              </a:rPr>
              <a:t>vorgenommen.</a:t>
            </a:r>
            <a:r>
              <a:rPr lang="de-DE" sz="1200" b="1" i="0" kern="1200" baseline="0" dirty="0" smtClean="0">
                <a:solidFill>
                  <a:schemeClr val="tx1"/>
                </a:solidFill>
                <a:effectLst/>
                <a:latin typeface="Arial" pitchFamily="34" charset="0"/>
                <a:ea typeface="+mn-ea"/>
                <a:cs typeface="+mn-cs"/>
              </a:rPr>
              <a:t> </a:t>
            </a:r>
            <a:r>
              <a:rPr lang="de-DE" sz="1200" i="0" strike="noStrike" kern="1200" baseline="0" dirty="0" smtClean="0">
                <a:solidFill>
                  <a:schemeClr val="tx1"/>
                </a:solidFill>
                <a:effectLst/>
                <a:latin typeface="Arial" pitchFamily="34" charset="0"/>
                <a:ea typeface="+mn-ea"/>
                <a:cs typeface="+mn-cs"/>
              </a:rPr>
              <a:t>Ein entsprechender Runderlass wird noch in diesem Jahr (2021) folgen.</a:t>
            </a:r>
            <a:endParaRPr lang="de-DE" sz="1200" i="0" strike="noStrike" kern="1200" baseline="0" dirty="0" smtClean="0">
              <a:solidFill>
                <a:srgbClr val="FF0000"/>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4</a:t>
            </a:fld>
            <a:endParaRPr lang="de-DE" altLang="de-DE"/>
          </a:p>
        </p:txBody>
      </p:sp>
    </p:spTree>
    <p:extLst>
      <p:ext uri="{BB962C8B-B14F-4D97-AF65-F5344CB8AC3E}">
        <p14:creationId xmlns:p14="http://schemas.microsoft.com/office/powerpoint/2010/main" val="3350445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r>
              <a:rPr lang="de-DE" dirty="0" smtClean="0"/>
              <a:t>Die Qualitätsanalyse weist folgende Merkmale auf und zielt auf die </a:t>
            </a:r>
            <a:r>
              <a:rPr lang="de-DE" b="1" dirty="0" smtClean="0"/>
              <a:t>Unterstützung</a:t>
            </a:r>
            <a:r>
              <a:rPr lang="de-DE" dirty="0" smtClean="0"/>
              <a:t> der Schule und ihre Weiterentwicklung:</a:t>
            </a:r>
          </a:p>
          <a:p>
            <a:endParaRPr lang="de-DE" dirty="0" smtClean="0"/>
          </a:p>
          <a:p>
            <a:pPr marL="0" indent="0">
              <a:spcBef>
                <a:spcPct val="20000"/>
              </a:spcBef>
              <a:buClr>
                <a:srgbClr val="FFFFFF"/>
              </a:buClr>
              <a:buSzPct val="65000"/>
              <a:buFont typeface="Wingdings" pitchFamily="2" charset="2"/>
              <a:buNone/>
            </a:pPr>
            <a:r>
              <a:rPr lang="de-DE" sz="1200" dirty="0" smtClean="0"/>
              <a:t>Die einzelne Schule wird bereits früh in den Analyseprozess einbezogen.</a:t>
            </a:r>
          </a:p>
          <a:p>
            <a:pPr marL="0" marR="0" indent="0" algn="l" defTabSz="914400" rtl="0" eaLnBrk="1" fontAlgn="base" latinLnBrk="0" hangingPunct="1">
              <a:lnSpc>
                <a:spcPct val="100000"/>
              </a:lnSpc>
              <a:spcBef>
                <a:spcPct val="20000"/>
              </a:spcBef>
              <a:spcAft>
                <a:spcPct val="0"/>
              </a:spcAft>
              <a:buClr>
                <a:srgbClr val="FFFFFF"/>
              </a:buClr>
              <a:buSzPct val="65000"/>
              <a:buFont typeface="Wingdings" pitchFamily="2" charset="2"/>
              <a:buNone/>
              <a:tabLst/>
              <a:defRPr/>
            </a:pPr>
            <a:r>
              <a:rPr lang="de-DE" sz="1200" kern="0" dirty="0" smtClean="0">
                <a:solidFill>
                  <a:srgbClr val="000000"/>
                </a:solidFill>
                <a:ea typeface="ＭＳ Ｐゴシック" pitchFamily="34" charset="-128"/>
              </a:rPr>
              <a:t>Die zuständige Schulaufsicht ist von Beginn der Vorphase an beteiligt.</a:t>
            </a:r>
            <a:r>
              <a:rPr lang="de-DE" sz="1200" dirty="0" smtClean="0"/>
              <a:t> </a:t>
            </a:r>
          </a:p>
          <a:p>
            <a:pPr marL="0" indent="0">
              <a:spcBef>
                <a:spcPct val="20000"/>
              </a:spcBef>
              <a:buClr>
                <a:srgbClr val="FFFFFF"/>
              </a:buClr>
              <a:buSzPct val="65000"/>
              <a:buFont typeface="Wingdings" pitchFamily="2" charset="2"/>
              <a:buNone/>
            </a:pPr>
            <a:r>
              <a:rPr lang="de-DE" sz="1200" kern="0" dirty="0" smtClean="0">
                <a:solidFill>
                  <a:srgbClr val="000000"/>
                </a:solidFill>
                <a:ea typeface="ＭＳ Ｐゴシック" pitchFamily="34" charset="-128"/>
              </a:rPr>
              <a:t>Die Schule gestaltet ihre Analyse aktiv mit durch </a:t>
            </a:r>
          </a:p>
          <a:p>
            <a:pPr marL="800100" lvl="1" indent="-342900">
              <a:spcBef>
                <a:spcPct val="20000"/>
              </a:spcBef>
              <a:buClr>
                <a:srgbClr val="FFFFFF"/>
              </a:buClr>
              <a:buSzPct val="65000"/>
              <a:buFont typeface="Arial" panose="020B0604020202020204" pitchFamily="34" charset="0"/>
              <a:buChar char="•"/>
            </a:pPr>
            <a:r>
              <a:rPr lang="de-DE" sz="1200" kern="0" dirty="0" smtClean="0">
                <a:solidFill>
                  <a:srgbClr val="000000"/>
                </a:solidFill>
                <a:ea typeface="ＭＳ Ｐゴシック" pitchFamily="34" charset="-128"/>
              </a:rPr>
              <a:t>die Ermittlung von Themen und Fragestellungen für die QA,</a:t>
            </a:r>
          </a:p>
          <a:p>
            <a:pPr marL="800100" lvl="1" indent="-342900">
              <a:spcBef>
                <a:spcPct val="20000"/>
              </a:spcBef>
              <a:buClr>
                <a:srgbClr val="FFFFFF"/>
              </a:buClr>
              <a:buSzPct val="65000"/>
              <a:buFont typeface="Arial" panose="020B0604020202020204" pitchFamily="34" charset="0"/>
              <a:buChar char="•"/>
            </a:pPr>
            <a:r>
              <a:rPr lang="de-DE" sz="1200" kern="0" dirty="0" smtClean="0">
                <a:solidFill>
                  <a:srgbClr val="000000"/>
                </a:solidFill>
                <a:ea typeface="ＭＳ Ｐゴシック" pitchFamily="34" charset="-128"/>
              </a:rPr>
              <a:t>die Beteiligung an der Festlegung von schulspezifischen</a:t>
            </a:r>
            <a:r>
              <a:rPr lang="de-DE" sz="1200" kern="0" baseline="0" dirty="0" smtClean="0">
                <a:solidFill>
                  <a:srgbClr val="000000"/>
                </a:solidFill>
                <a:ea typeface="ＭＳ Ｐゴシック" pitchFamily="34" charset="-128"/>
              </a:rPr>
              <a:t> Analyse</a:t>
            </a:r>
            <a:r>
              <a:rPr lang="de-DE" sz="1200" kern="0" dirty="0" smtClean="0">
                <a:solidFill>
                  <a:srgbClr val="000000"/>
                </a:solidFill>
                <a:ea typeface="ＭＳ Ｐゴシック" pitchFamily="34" charset="-128"/>
              </a:rPr>
              <a:t>kriterien sowie</a:t>
            </a:r>
          </a:p>
          <a:p>
            <a:pPr marL="800100" lvl="1" indent="-342900">
              <a:spcBef>
                <a:spcPct val="20000"/>
              </a:spcBef>
              <a:buClr>
                <a:srgbClr val="FFFFFF"/>
              </a:buClr>
              <a:buSzPct val="65000"/>
              <a:buFont typeface="Arial" panose="020B0604020202020204" pitchFamily="34" charset="0"/>
              <a:buChar char="•"/>
            </a:pPr>
            <a:r>
              <a:rPr lang="de-DE" sz="1200" kern="0" dirty="0" smtClean="0">
                <a:solidFill>
                  <a:srgbClr val="000000"/>
                </a:solidFill>
                <a:ea typeface="ＭＳ Ｐゴシック" pitchFamily="34" charset="-128"/>
              </a:rPr>
              <a:t>die Beteiligung an der Entscheidung über den Zeit</a:t>
            </a:r>
            <a:r>
              <a:rPr lang="de-DE" sz="1200" u="sng" kern="0" dirty="0" smtClean="0">
                <a:solidFill>
                  <a:srgbClr val="000000"/>
                </a:solidFill>
                <a:ea typeface="ＭＳ Ｐゴシック" pitchFamily="34" charset="-128"/>
              </a:rPr>
              <a:t>raum</a:t>
            </a:r>
            <a:r>
              <a:rPr lang="de-DE" sz="1200" kern="0" dirty="0" smtClean="0">
                <a:solidFill>
                  <a:srgbClr val="000000"/>
                </a:solidFill>
                <a:ea typeface="ＭＳ Ｐゴシック" pitchFamily="34" charset="-128"/>
              </a:rPr>
              <a:t> des Schulbesuchs in der Hauptphase (z. B. Quartale</a:t>
            </a:r>
            <a:r>
              <a:rPr lang="de-DE" sz="1200" kern="0" baseline="0" dirty="0" smtClean="0">
                <a:solidFill>
                  <a:srgbClr val="000000"/>
                </a:solidFill>
                <a:ea typeface="ＭＳ Ｐゴシック" pitchFamily="34" charset="-128"/>
              </a:rPr>
              <a:t> zwischen Schulferien; </a:t>
            </a:r>
            <a:r>
              <a:rPr lang="de-DE" sz="1200" kern="0" dirty="0" smtClean="0">
                <a:solidFill>
                  <a:srgbClr val="000000"/>
                </a:solidFill>
                <a:ea typeface="ＭＳ Ｐゴシック" pitchFamily="34" charset="-128"/>
              </a:rPr>
              <a:t>nicht: Zeit</a:t>
            </a:r>
            <a:r>
              <a:rPr lang="de-DE" sz="1200" u="sng" kern="0" dirty="0" smtClean="0">
                <a:solidFill>
                  <a:srgbClr val="000000"/>
                </a:solidFill>
                <a:ea typeface="ＭＳ Ｐゴシック" pitchFamily="34" charset="-128"/>
              </a:rPr>
              <a:t>punkt</a:t>
            </a:r>
            <a:r>
              <a:rPr lang="de-DE" sz="1200" kern="0" dirty="0" smtClean="0">
                <a:solidFill>
                  <a:srgbClr val="000000"/>
                </a:solidFill>
                <a:ea typeface="ＭＳ Ｐゴシック" pitchFamily="34" charset="-128"/>
              </a:rPr>
              <a:t>).</a:t>
            </a:r>
          </a:p>
          <a:p>
            <a:pPr marL="0" indent="0">
              <a:spcBef>
                <a:spcPct val="20000"/>
              </a:spcBef>
              <a:buClr>
                <a:srgbClr val="FFFFFF"/>
              </a:buClr>
              <a:buSzPct val="65000"/>
              <a:buFont typeface="Wingdings" pitchFamily="2" charset="2"/>
              <a:buNone/>
            </a:pPr>
            <a:r>
              <a:rPr lang="de-DE" sz="1200" kern="0" dirty="0" smtClean="0">
                <a:solidFill>
                  <a:srgbClr val="000000"/>
                </a:solidFill>
                <a:ea typeface="ＭＳ Ｐゴシック" pitchFamily="34" charset="-128"/>
              </a:rPr>
              <a:t>Das Verfahren der QA unterstützt dabei in besonderer Weise die Zusammenarbeit</a:t>
            </a:r>
            <a:r>
              <a:rPr lang="de-DE" sz="1200" kern="0" baseline="0" dirty="0" smtClean="0">
                <a:solidFill>
                  <a:srgbClr val="000000"/>
                </a:solidFill>
                <a:ea typeface="ＭＳ Ｐゴシック" pitchFamily="34" charset="-128"/>
              </a:rPr>
              <a:t> von Schule, Schulformaufsicht und Fortbildung. </a:t>
            </a:r>
            <a:endParaRPr lang="de-DE" sz="1200" kern="0" dirty="0" smtClean="0">
              <a:solidFill>
                <a:srgbClr val="000000"/>
              </a:solidFill>
              <a:ea typeface="ＭＳ Ｐゴシック" pitchFamily="34" charset="-128"/>
            </a:endParaRPr>
          </a:p>
          <a:p>
            <a:pPr marL="0" indent="0">
              <a:spcBef>
                <a:spcPct val="20000"/>
              </a:spcBef>
              <a:buClr>
                <a:srgbClr val="FFFFFF"/>
              </a:buClr>
              <a:buSzPct val="65000"/>
              <a:buFont typeface="Wingdings" pitchFamily="2" charset="2"/>
              <a:buNone/>
            </a:pPr>
            <a:endParaRPr lang="de-DE" sz="1200" kern="0" dirty="0" smtClean="0">
              <a:solidFill>
                <a:srgbClr val="000000"/>
              </a:solidFill>
              <a:ea typeface="ＭＳ Ｐゴシック" pitchFamily="34" charset="-128"/>
            </a:endParaRPr>
          </a:p>
          <a:p>
            <a:r>
              <a:rPr lang="de-DE" sz="1200" kern="1200" dirty="0" smtClean="0">
                <a:solidFill>
                  <a:schemeClr val="tx1"/>
                </a:solidFill>
                <a:effectLst/>
                <a:latin typeface="Arial" pitchFamily="34" charset="0"/>
                <a:ea typeface="+mn-ea"/>
                <a:cs typeface="+mn-cs"/>
              </a:rPr>
              <a:t>Die Analyse erfolgt mit Hilfe </a:t>
            </a:r>
            <a:r>
              <a:rPr lang="de-DE" sz="1200" b="0" kern="1200" dirty="0" smtClean="0">
                <a:solidFill>
                  <a:schemeClr val="tx1"/>
                </a:solidFill>
                <a:effectLst/>
                <a:latin typeface="Arial" pitchFamily="34" charset="0"/>
                <a:ea typeface="+mn-ea"/>
                <a:cs typeface="+mn-cs"/>
              </a:rPr>
              <a:t>von standardisierten Methoden und Instrumenten. Die</a:t>
            </a:r>
            <a:r>
              <a:rPr lang="de-DE" sz="1200" kern="1200" dirty="0" smtClean="0">
                <a:solidFill>
                  <a:schemeClr val="tx1"/>
                </a:solidFill>
                <a:effectLst/>
                <a:latin typeface="Arial" pitchFamily="34" charset="0"/>
                <a:ea typeface="+mn-ea"/>
                <a:cs typeface="+mn-cs"/>
              </a:rPr>
              <a:t>s sind:</a:t>
            </a:r>
          </a:p>
          <a:p>
            <a:pPr marL="171450" indent="-171450">
              <a:buFont typeface="Arial" panose="020B0604020202020204" pitchFamily="34" charset="0"/>
              <a:buChar char="•"/>
            </a:pPr>
            <a:r>
              <a:rPr lang="de-DE" sz="1200" kern="1200" dirty="0" smtClean="0">
                <a:solidFill>
                  <a:schemeClr val="tx1"/>
                </a:solidFill>
                <a:effectLst/>
                <a:latin typeface="Arial" pitchFamily="34" charset="0"/>
                <a:ea typeface="+mn-ea"/>
                <a:cs typeface="+mn-cs"/>
              </a:rPr>
              <a:t>Dokumentenanalyse</a:t>
            </a:r>
          </a:p>
          <a:p>
            <a:pPr marL="171450" indent="-171450">
              <a:buFont typeface="Arial" panose="020B0604020202020204" pitchFamily="34" charset="0"/>
              <a:buChar char="•"/>
            </a:pPr>
            <a:r>
              <a:rPr lang="de-DE" sz="1200" kern="1200" dirty="0" smtClean="0">
                <a:solidFill>
                  <a:schemeClr val="tx1"/>
                </a:solidFill>
                <a:effectLst/>
                <a:latin typeface="Arial" pitchFamily="34" charset="0"/>
                <a:ea typeface="+mn-ea"/>
                <a:cs typeface="+mn-cs"/>
              </a:rPr>
              <a:t>Interviews</a:t>
            </a:r>
          </a:p>
          <a:p>
            <a:pPr marL="171450" indent="-171450">
              <a:buFont typeface="Arial" panose="020B0604020202020204" pitchFamily="34" charset="0"/>
              <a:buChar char="•"/>
            </a:pPr>
            <a:r>
              <a:rPr lang="de-DE" sz="1200" kern="1200" dirty="0" smtClean="0">
                <a:solidFill>
                  <a:schemeClr val="tx1"/>
                </a:solidFill>
                <a:effectLst/>
                <a:latin typeface="Arial" pitchFamily="34" charset="0"/>
                <a:ea typeface="+mn-ea"/>
                <a:cs typeface="+mn-cs"/>
              </a:rPr>
              <a:t>Unterrichtsbeobachtungen.</a:t>
            </a:r>
            <a:endParaRPr lang="de-DE" sz="1200" strike="sngStrike" kern="1200" dirty="0" smtClean="0">
              <a:solidFill>
                <a:schemeClr val="tx1"/>
              </a:solidFill>
              <a:effectLst/>
              <a:latin typeface="Arial" pitchFamily="34" charset="0"/>
              <a:ea typeface="+mn-ea"/>
              <a:cs typeface="+mn-cs"/>
            </a:endParaRPr>
          </a:p>
          <a:p>
            <a:pPr marL="0" indent="0">
              <a:buFont typeface="Arial" panose="020B0604020202020204" pitchFamily="34" charset="0"/>
              <a:buNone/>
            </a:pPr>
            <a:endParaRPr lang="de-DE" sz="1200" kern="1200" dirty="0" smtClean="0">
              <a:solidFill>
                <a:schemeClr val="tx1"/>
              </a:solidFill>
              <a:effectLst/>
              <a:latin typeface="Arial" pitchFamily="34" charset="0"/>
              <a:ea typeface="+mn-ea"/>
              <a:cs typeface="+mn-cs"/>
            </a:endParaRPr>
          </a:p>
          <a:p>
            <a:r>
              <a:rPr lang="de-DE" sz="1200" b="0" kern="1200" dirty="0" smtClean="0">
                <a:solidFill>
                  <a:schemeClr val="tx1"/>
                </a:solidFill>
                <a:effectLst/>
                <a:latin typeface="Arial" pitchFamily="34" charset="0"/>
                <a:ea typeface="+mn-ea"/>
                <a:cs typeface="+mn-cs"/>
              </a:rPr>
              <a:t>Die differenzierte Rückmeldung über </a:t>
            </a:r>
            <a:r>
              <a:rPr lang="de-DE" sz="1200" kern="1200" dirty="0" smtClean="0">
                <a:solidFill>
                  <a:schemeClr val="tx1"/>
                </a:solidFill>
                <a:effectLst/>
                <a:latin typeface="Arial" pitchFamily="34" charset="0"/>
                <a:ea typeface="+mn-ea"/>
                <a:cs typeface="+mn-cs"/>
              </a:rPr>
              <a:t>Stärken und Entwicklungspotentiale erfolgt bezogen auf die Analysekriterien des Qualitätstableaus NRW (Kernkriterien</a:t>
            </a:r>
            <a:r>
              <a:rPr lang="de-DE" sz="1200" kern="1200" baseline="0" dirty="0" smtClean="0">
                <a:solidFill>
                  <a:schemeClr val="tx1"/>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und weitere schulspezifische Analysekriterien) mit fünf definierten Entwicklungsständen (Folie 16). Die Rückmeldung zielt auf</a:t>
            </a:r>
            <a:r>
              <a:rPr lang="de-DE" sz="1200" kern="1200" baseline="0" dirty="0" smtClean="0">
                <a:solidFill>
                  <a:schemeClr val="tx1"/>
                </a:solidFill>
                <a:effectLst/>
                <a:latin typeface="Arial" pitchFamily="34" charset="0"/>
                <a:ea typeface="+mn-ea"/>
                <a:cs typeface="+mn-cs"/>
              </a:rPr>
              <a:t> </a:t>
            </a:r>
            <a:r>
              <a:rPr lang="de-DE" sz="1200" kern="1200" dirty="0" smtClean="0">
                <a:solidFill>
                  <a:schemeClr val="tx1"/>
                </a:solidFill>
                <a:effectLst/>
                <a:latin typeface="Arial" pitchFamily="34" charset="0"/>
                <a:ea typeface="+mn-ea"/>
                <a:cs typeface="+mn-cs"/>
              </a:rPr>
              <a:t>die erfolgreiche Weiterentwicklung der Schule.</a:t>
            </a:r>
          </a:p>
          <a:p>
            <a:pPr marL="342900" indent="-342900">
              <a:spcBef>
                <a:spcPct val="20000"/>
              </a:spcBef>
              <a:buClr>
                <a:srgbClr val="FFFFFF"/>
              </a:buClr>
              <a:buSzPct val="65000"/>
              <a:buFont typeface="Wingdings" pitchFamily="2" charset="2"/>
              <a:buChar char="n"/>
            </a:pPr>
            <a:endParaRPr lang="de-DE" sz="1200" kern="0" dirty="0" smtClean="0">
              <a:solidFill>
                <a:srgbClr val="000000"/>
              </a:solidFill>
              <a:ea typeface="ＭＳ Ｐゴシック" pitchFamily="34" charset="-128"/>
            </a:endParaRPr>
          </a:p>
          <a:p>
            <a:pPr marL="0" indent="0">
              <a:spcBef>
                <a:spcPct val="20000"/>
              </a:spcBef>
              <a:buClr>
                <a:srgbClr val="FFFFFF"/>
              </a:buClr>
              <a:buSzPct val="65000"/>
              <a:buFont typeface="Wingdings" pitchFamily="2" charset="2"/>
              <a:buNone/>
            </a:pPr>
            <a:r>
              <a:rPr lang="de-DE" sz="1200" kern="0" dirty="0" smtClean="0">
                <a:solidFill>
                  <a:srgbClr val="000000"/>
                </a:solidFill>
                <a:ea typeface="ＭＳ Ｐゴシック" pitchFamily="34" charset="-128"/>
              </a:rPr>
              <a:t>Die Schule erhält die Möglichkeit, die Daten und die Zusammenhänge des Berichts zur Qualitätsanalyse in einem Übergabegespräch mit dem QA-Team</a:t>
            </a:r>
            <a:r>
              <a:rPr lang="de-DE" sz="1200" strike="noStrike" kern="0" dirty="0" smtClean="0">
                <a:solidFill>
                  <a:srgbClr val="000000"/>
                </a:solidFill>
                <a:ea typeface="ＭＳ Ｐゴシック" pitchFamily="34" charset="-128"/>
              </a:rPr>
              <a:t> erörtern zu können.</a:t>
            </a:r>
          </a:p>
          <a:p>
            <a:pPr marL="0" indent="0">
              <a:spcBef>
                <a:spcPct val="20000"/>
              </a:spcBef>
              <a:buClr>
                <a:srgbClr val="FFFFFF"/>
              </a:buClr>
              <a:buSzPct val="65000"/>
              <a:buFont typeface="Wingdings" pitchFamily="2" charset="2"/>
              <a:buNone/>
            </a:pPr>
            <a:endParaRPr lang="de-DE" sz="1200" kern="0" dirty="0" smtClean="0">
              <a:solidFill>
                <a:srgbClr val="000000"/>
              </a:solidFill>
              <a:ea typeface="ＭＳ Ｐゴシック" pitchFamily="34" charset="-128"/>
            </a:endParaRPr>
          </a:p>
          <a:p>
            <a:pPr algn="just">
              <a:lnSpc>
                <a:spcPts val="1600"/>
              </a:lnSpc>
              <a:spcBef>
                <a:spcPts val="600"/>
              </a:spcBef>
              <a:spcAft>
                <a:spcPts val="600"/>
              </a:spcAft>
            </a:pPr>
            <a:r>
              <a:rPr lang="de-DE" sz="1200" dirty="0" smtClean="0">
                <a:solidFill>
                  <a:srgbClr val="FF0000"/>
                </a:solidFill>
                <a:effectLst/>
                <a:latin typeface="Arial"/>
                <a:ea typeface="Times"/>
                <a:cs typeface="Times New Roman"/>
              </a:rPr>
              <a:t>Jede Schule erhält mit Einleitung der Qualitätsanalyse einen Zugang zum </a:t>
            </a:r>
            <a:r>
              <a:rPr lang="de-DE" sz="1200" b="1" dirty="0" smtClean="0">
                <a:solidFill>
                  <a:srgbClr val="FF0000"/>
                </a:solidFill>
                <a:effectLst/>
                <a:latin typeface="Arial"/>
                <a:ea typeface="Times"/>
                <a:cs typeface="Times New Roman"/>
              </a:rPr>
              <a:t>t</a:t>
            </a:r>
            <a:r>
              <a:rPr lang="de-DE" sz="1200" dirty="0" smtClean="0">
                <a:solidFill>
                  <a:srgbClr val="FF0000"/>
                </a:solidFill>
                <a:effectLst/>
                <a:latin typeface="Arial"/>
                <a:ea typeface="Times"/>
                <a:cs typeface="Times New Roman"/>
              </a:rPr>
              <a:t>echnischen </a:t>
            </a:r>
            <a:r>
              <a:rPr lang="de-DE" sz="1200" b="1" dirty="0" smtClean="0">
                <a:solidFill>
                  <a:srgbClr val="FF0000"/>
                </a:solidFill>
                <a:effectLst/>
                <a:latin typeface="Arial"/>
                <a:ea typeface="Times"/>
                <a:cs typeface="Times New Roman"/>
              </a:rPr>
              <a:t>U</a:t>
            </a:r>
            <a:r>
              <a:rPr lang="de-DE" sz="1200" dirty="0" smtClean="0">
                <a:solidFill>
                  <a:srgbClr val="FF0000"/>
                </a:solidFill>
                <a:effectLst/>
                <a:latin typeface="Arial"/>
                <a:ea typeface="Times"/>
                <a:cs typeface="Times New Roman"/>
              </a:rPr>
              <a:t>nterstützungssystem der </a:t>
            </a:r>
            <a:r>
              <a:rPr lang="de-DE" sz="1200" b="1" dirty="0" smtClean="0">
                <a:solidFill>
                  <a:srgbClr val="FF0000"/>
                </a:solidFill>
                <a:effectLst/>
                <a:latin typeface="Arial"/>
                <a:ea typeface="Times"/>
                <a:cs typeface="Times New Roman"/>
              </a:rPr>
              <a:t>Q</a:t>
            </a:r>
            <a:r>
              <a:rPr lang="de-DE" sz="1200" dirty="0" smtClean="0">
                <a:solidFill>
                  <a:srgbClr val="FF0000"/>
                </a:solidFill>
                <a:effectLst/>
                <a:latin typeface="Arial"/>
                <a:ea typeface="Times"/>
                <a:cs typeface="Times New Roman"/>
              </a:rPr>
              <a:t>ualitäts</a:t>
            </a:r>
            <a:r>
              <a:rPr lang="de-DE" sz="1200" b="1" dirty="0" smtClean="0">
                <a:solidFill>
                  <a:srgbClr val="FF0000"/>
                </a:solidFill>
                <a:effectLst/>
                <a:latin typeface="Arial"/>
                <a:ea typeface="Times"/>
                <a:cs typeface="Times New Roman"/>
              </a:rPr>
              <a:t>a</a:t>
            </a:r>
            <a:r>
              <a:rPr lang="de-DE" sz="1200" dirty="0" smtClean="0">
                <a:solidFill>
                  <a:srgbClr val="FF0000"/>
                </a:solidFill>
                <a:effectLst/>
                <a:latin typeface="Arial"/>
                <a:ea typeface="Times"/>
                <a:cs typeface="Times New Roman"/>
              </a:rPr>
              <a:t>nalyse </a:t>
            </a:r>
            <a:r>
              <a:rPr lang="de-DE" sz="1200" b="1" dirty="0" smtClean="0">
                <a:solidFill>
                  <a:srgbClr val="FF0000"/>
                </a:solidFill>
                <a:effectLst/>
                <a:latin typeface="Arial"/>
                <a:ea typeface="Times"/>
                <a:cs typeface="Times New Roman"/>
              </a:rPr>
              <a:t>N</a:t>
            </a:r>
            <a:r>
              <a:rPr lang="de-DE" sz="1200" dirty="0" smtClean="0">
                <a:solidFill>
                  <a:srgbClr val="FF0000"/>
                </a:solidFill>
                <a:effectLst/>
                <a:latin typeface="Arial"/>
                <a:ea typeface="Times"/>
                <a:cs typeface="Times New Roman"/>
              </a:rPr>
              <a:t>RW für Schulen (TUQAN-Web). Im technischen Unterstützungssystem werden wichtige Informationen und Daten bereitgestellt sowie Dokumente zwischen der Schule und dem Dezernat 4Q ausgetauscht.</a:t>
            </a:r>
            <a:endParaRPr lang="de-DE" sz="1200" dirty="0" smtClean="0">
              <a:effectLst/>
              <a:latin typeface="Arial"/>
              <a:ea typeface="Times"/>
              <a:cs typeface="Times New Roman"/>
            </a:endParaRPr>
          </a:p>
          <a:p>
            <a:pPr marL="0" indent="0">
              <a:spcBef>
                <a:spcPct val="20000"/>
              </a:spcBef>
              <a:buClr>
                <a:srgbClr val="FFFFFF"/>
              </a:buClr>
              <a:buSzPct val="65000"/>
              <a:buFont typeface="Wingdings" pitchFamily="2" charset="2"/>
              <a:buNone/>
            </a:pPr>
            <a:endParaRPr lang="de-DE" sz="1200" kern="0" dirty="0" smtClean="0">
              <a:solidFill>
                <a:srgbClr val="000000"/>
              </a:solidFill>
              <a:ea typeface="ＭＳ Ｐゴシック" pitchFamily="34" charset="-128"/>
            </a:endParaRPr>
          </a:p>
        </p:txBody>
      </p:sp>
      <p:sp>
        <p:nvSpPr>
          <p:cNvPr id="4" name="Foliennummernplatzhalter 3"/>
          <p:cNvSpPr>
            <a:spLocks noGrp="1"/>
          </p:cNvSpPr>
          <p:nvPr>
            <p:ph type="sldNum" sz="quarter" idx="10"/>
          </p:nvPr>
        </p:nvSpPr>
        <p:spPr/>
        <p:txBody>
          <a:bodyPr/>
          <a:lstStyle/>
          <a:p>
            <a:pPr>
              <a:defRPr/>
            </a:pPr>
            <a:fld id="{7147420C-4379-400B-84EE-D645C6D6CE18}" type="slidenum">
              <a:rPr lang="de-DE" smtClean="0"/>
              <a:pPr>
                <a:defRPr/>
              </a:pPr>
              <a:t>5</a:t>
            </a:fld>
            <a:endParaRPr lang="de-DE"/>
          </a:p>
        </p:txBody>
      </p:sp>
    </p:spTree>
    <p:extLst>
      <p:ext uri="{BB962C8B-B14F-4D97-AF65-F5344CB8AC3E}">
        <p14:creationId xmlns:p14="http://schemas.microsoft.com/office/powerpoint/2010/main" val="1265974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hier dargestellte Ablauf gibt einen Überblick</a:t>
            </a:r>
            <a:r>
              <a:rPr lang="de-DE" baseline="0" dirty="0" smtClean="0"/>
              <a:t> über den gesamten Ablauf der Qualitätsanalyse, beginnend mit der Vorphase und endend mit der Zielvereinbarung.</a:t>
            </a:r>
          </a:p>
          <a:p>
            <a:endParaRPr lang="de-DE" baseline="0" dirty="0" smtClean="0"/>
          </a:p>
          <a:p>
            <a:r>
              <a:rPr lang="de-DE" baseline="0" dirty="0" smtClean="0"/>
              <a:t>Eine ausführlichere Darstellung der Vorphase und der sich anschließenden Hauptphase folgt auf den nachfolgenden Folien.  </a:t>
            </a:r>
            <a:endParaRPr lang="de-DE" dirty="0"/>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6</a:t>
            </a:fld>
            <a:endParaRPr lang="de-DE" altLang="de-DE"/>
          </a:p>
        </p:txBody>
      </p:sp>
    </p:spTree>
    <p:extLst>
      <p:ext uri="{BB962C8B-B14F-4D97-AF65-F5344CB8AC3E}">
        <p14:creationId xmlns:p14="http://schemas.microsoft.com/office/powerpoint/2010/main" val="458030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r>
              <a:rPr lang="de-DE" b="1" dirty="0" smtClean="0"/>
              <a:t>Erstinformation</a:t>
            </a:r>
            <a:r>
              <a:rPr lang="de-DE" b="1" baseline="0" dirty="0" smtClean="0"/>
              <a:t> </a:t>
            </a:r>
            <a:r>
              <a:rPr lang="de-DE" b="1" dirty="0" smtClean="0"/>
              <a:t>der Schule</a:t>
            </a:r>
          </a:p>
          <a:p>
            <a:r>
              <a:rPr lang="de-DE" baseline="0" dirty="0" smtClean="0"/>
              <a:t>Die Qualitätsanalyse wird durch die schriftliche Erstinformation und den Zugang der Schule zum technischen Unterstützungssystem (TUQAN) eingeleitet. Die QA-Teamleitung nimmt telefonisch Kontakt zur Schule auf. </a:t>
            </a:r>
          </a:p>
          <a:p>
            <a:endParaRPr lang="de-DE" b="1" baseline="0" dirty="0" smtClean="0"/>
          </a:p>
          <a:p>
            <a:r>
              <a:rPr lang="de-DE" b="1" baseline="0" dirty="0" smtClean="0"/>
              <a:t>Vorgespräch</a:t>
            </a:r>
            <a:endParaRPr lang="de-DE" b="0" baseline="0" dirty="0" smtClean="0"/>
          </a:p>
          <a:p>
            <a:r>
              <a:rPr lang="de-DE" b="0" baseline="0" dirty="0" smtClean="0"/>
              <a:t>Es ist das erste Arbeitsgespräch von Schulleitung, QA und ggf. Schulformaufsicht. Hier werden die Vorbereitung der schulischen Gruppen auf das Abstimmungsgespräch besprochen und die Instrumente dazu (u.a. Unterlagen zum Qualitätstableau NRW sowie zum Unterrichtsbeobachtungsbogen) übergeben. </a:t>
            </a:r>
          </a:p>
          <a:p>
            <a:r>
              <a:rPr lang="de-DE" b="0" baseline="0" dirty="0" smtClean="0"/>
              <a:t>Zur Vorbereitung aus das Abstimmungsgespräch nutzt die Schule die bereitgestellten Materialien in TUQAN, füllt die Schule das Portfolio Teil I in TUQAN aus und stellt das Schulprogramm dort zur Verfügung.  </a:t>
            </a:r>
          </a:p>
          <a:p>
            <a:endParaRPr lang="de-DE" b="1" baseline="0" dirty="0" smtClean="0"/>
          </a:p>
          <a:p>
            <a:r>
              <a:rPr lang="de-DE" b="1" baseline="0" dirty="0" smtClean="0"/>
              <a:t>Abstimmungsgespräch</a:t>
            </a:r>
            <a:endParaRPr lang="de-DE" b="0" baseline="0" dirty="0" smtClean="0"/>
          </a:p>
          <a:p>
            <a:r>
              <a:rPr lang="de-DE" b="0" baseline="0" dirty="0" smtClean="0"/>
              <a:t>Die Informationen zu Inhalten und zur Organisation des Abstimmungsgespräches werden auf den folgenden Folien dargestellt. </a:t>
            </a:r>
          </a:p>
          <a:p>
            <a:endParaRPr lang="de-DE" b="1" baseline="0" dirty="0" smtClean="0"/>
          </a:p>
          <a:p>
            <a:r>
              <a:rPr lang="de-DE" b="1" baseline="0" dirty="0" smtClean="0"/>
              <a:t>ggf. Schulentwicklungsprozesse bis zur Hauptphase</a:t>
            </a:r>
          </a:p>
          <a:p>
            <a:r>
              <a:rPr lang="de-DE" b="0" baseline="0" dirty="0" smtClean="0"/>
              <a:t>Hier ist die verbleibende Zeit bis zur Haupthase gemeint, die genutzt werden kann für eigenverantwortliche Unterrichts- und  Schulentwicklungsprozesse, Interne Evaluation, ggf. Unterstützungsmaßnahmen der Fortbildungspartner</a:t>
            </a: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7</a:t>
            </a:fld>
            <a:endParaRPr lang="de-DE" altLang="de-DE"/>
          </a:p>
        </p:txBody>
      </p:sp>
    </p:spTree>
    <p:extLst>
      <p:ext uri="{BB962C8B-B14F-4D97-AF65-F5344CB8AC3E}">
        <p14:creationId xmlns:p14="http://schemas.microsoft.com/office/powerpoint/2010/main" val="38167052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pPr rtl="0" fontAlgn="ctr"/>
            <a:r>
              <a:rPr lang="de-DE" sz="1200" b="0" i="0" kern="1200" dirty="0" smtClean="0">
                <a:solidFill>
                  <a:schemeClr val="tx1"/>
                </a:solidFill>
                <a:effectLst/>
                <a:latin typeface="Arial" pitchFamily="34" charset="0"/>
                <a:ea typeface="+mn-ea"/>
                <a:cs typeface="+mn-cs"/>
              </a:rPr>
              <a:t>Hinweis</a:t>
            </a:r>
            <a:r>
              <a:rPr lang="de-DE" sz="1200" b="0" i="0" kern="1200" baseline="0" dirty="0" smtClean="0">
                <a:solidFill>
                  <a:schemeClr val="tx1"/>
                </a:solidFill>
                <a:effectLst/>
                <a:latin typeface="Arial" pitchFamily="34" charset="0"/>
                <a:ea typeface="+mn-ea"/>
                <a:cs typeface="+mn-cs"/>
              </a:rPr>
              <a:t> zum Begriff Kernkriterien:</a:t>
            </a:r>
            <a:br>
              <a:rPr lang="de-DE" sz="1200" b="0" i="0" kern="1200" baseline="0" dirty="0" smtClean="0">
                <a:solidFill>
                  <a:schemeClr val="tx1"/>
                </a:solidFill>
                <a:effectLst/>
                <a:latin typeface="Arial" pitchFamily="34" charset="0"/>
                <a:ea typeface="+mn-ea"/>
                <a:cs typeface="+mn-cs"/>
              </a:rPr>
            </a:br>
            <a:r>
              <a:rPr lang="de-DE" sz="1200" b="0" i="0" kern="1200" dirty="0" smtClean="0">
                <a:solidFill>
                  <a:schemeClr val="tx1"/>
                </a:solidFill>
                <a:effectLst/>
                <a:latin typeface="Arial" pitchFamily="34" charset="0"/>
                <a:ea typeface="+mn-ea"/>
                <a:cs typeface="+mn-cs"/>
              </a:rPr>
              <a:t>Im Qualitätstableau werden gelb unterlegte </a:t>
            </a:r>
            <a:r>
              <a:rPr lang="de-DE" sz="1200" b="1" i="0" kern="1200" dirty="0" smtClean="0">
                <a:solidFill>
                  <a:schemeClr val="tx1"/>
                </a:solidFill>
                <a:effectLst/>
                <a:latin typeface="Arial" pitchFamily="34" charset="0"/>
                <a:ea typeface="+mn-ea"/>
                <a:cs typeface="+mn-cs"/>
              </a:rPr>
              <a:t>Kernkriterien</a:t>
            </a:r>
            <a:r>
              <a:rPr lang="de-DE" sz="1200" b="0" i="0" kern="1200" dirty="0" smtClean="0">
                <a:solidFill>
                  <a:schemeClr val="tx1"/>
                </a:solidFill>
                <a:effectLst/>
                <a:latin typeface="Arial" pitchFamily="34" charset="0"/>
                <a:ea typeface="+mn-ea"/>
                <a:cs typeface="+mn-cs"/>
              </a:rPr>
              <a:t> ausgewiesen. Sie gelten </a:t>
            </a:r>
            <a:r>
              <a:rPr lang="de-DE" sz="1200" b="0" i="0" kern="1200" baseline="0" dirty="0" smtClean="0">
                <a:solidFill>
                  <a:schemeClr val="tx1"/>
                </a:solidFill>
                <a:effectLst/>
                <a:latin typeface="Arial" pitchFamily="34" charset="0"/>
                <a:ea typeface="+mn-ea"/>
                <a:cs typeface="+mn-cs"/>
              </a:rPr>
              <a:t>für alle Schulen (siehe auch Folie „Das Qualitätstableau NRW“ mit Hinweisen). </a:t>
            </a:r>
            <a:endParaRPr lang="de-DE" sz="1200" b="0" i="0" kern="1200" dirty="0" smtClean="0">
              <a:solidFill>
                <a:schemeClr val="tx1"/>
              </a:solidFill>
              <a:effectLst/>
              <a:latin typeface="Arial" pitchFamily="34" charset="0"/>
              <a:ea typeface="+mn-ea"/>
              <a:cs typeface="+mn-cs"/>
            </a:endParaRPr>
          </a:p>
          <a:p>
            <a:pPr rtl="0" fontAlgn="ctr"/>
            <a:endParaRPr lang="de-DE" sz="1200" b="0" i="0" kern="1200" dirty="0" smtClean="0">
              <a:solidFill>
                <a:schemeClr val="tx1"/>
              </a:solidFill>
              <a:effectLst/>
              <a:latin typeface="Arial" pitchFamily="34" charset="0"/>
              <a:ea typeface="+mn-ea"/>
              <a:cs typeface="+mn-cs"/>
            </a:endParaRPr>
          </a:p>
          <a:p>
            <a:pPr rtl="0" fontAlgn="ctr"/>
            <a:r>
              <a:rPr lang="de-DE" sz="1200" b="0" i="0" kern="1200" dirty="0" smtClean="0">
                <a:solidFill>
                  <a:schemeClr val="tx1"/>
                </a:solidFill>
                <a:effectLst/>
                <a:latin typeface="Arial" pitchFamily="34" charset="0"/>
                <a:ea typeface="+mn-ea"/>
                <a:cs typeface="+mn-cs"/>
              </a:rPr>
              <a:t>Hinweis zu den einzureichenden Dokumenten: </a:t>
            </a:r>
          </a:p>
          <a:p>
            <a:pPr rtl="0" fontAlgn="ctr"/>
            <a:r>
              <a:rPr lang="de-DE" sz="1200" b="0" i="0" kern="1200" dirty="0" smtClean="0">
                <a:solidFill>
                  <a:schemeClr val="tx1"/>
                </a:solidFill>
                <a:effectLst/>
                <a:latin typeface="Arial" pitchFamily="34" charset="0"/>
                <a:ea typeface="+mn-ea"/>
                <a:cs typeface="+mn-cs"/>
              </a:rPr>
              <a:t>Dabei handelt es sich zum einem um </a:t>
            </a:r>
          </a:p>
          <a:p>
            <a:pPr marL="171450" indent="-171450" rtl="0" fontAlgn="ctr">
              <a:buFontTx/>
              <a:buChar char="-"/>
            </a:pPr>
            <a:r>
              <a:rPr lang="de-DE" sz="1200" b="1" i="0" kern="1200" dirty="0" smtClean="0">
                <a:solidFill>
                  <a:schemeClr val="tx1"/>
                </a:solidFill>
                <a:effectLst/>
                <a:latin typeface="Arial" pitchFamily="34" charset="0"/>
                <a:ea typeface="+mn-ea"/>
                <a:cs typeface="+mn-cs"/>
              </a:rPr>
              <a:t>vier Grundlagendokumente</a:t>
            </a:r>
            <a:r>
              <a:rPr lang="de-DE" sz="1200" b="0" i="0" kern="1200" baseline="0" dirty="0" smtClean="0">
                <a:solidFill>
                  <a:schemeClr val="tx1"/>
                </a:solidFill>
                <a:effectLst/>
                <a:latin typeface="Arial" pitchFamily="34" charset="0"/>
                <a:ea typeface="+mn-ea"/>
                <a:cs typeface="+mn-cs"/>
              </a:rPr>
              <a:t> (das Schulprogramm; nach Schulformen: </a:t>
            </a:r>
            <a:r>
              <a:rPr lang="de-DE" sz="1200" b="0" i="0" kern="1200" baseline="0" dirty="0" smtClean="0">
                <a:solidFill>
                  <a:srgbClr val="FF0000"/>
                </a:solidFill>
                <a:effectLst/>
                <a:latin typeface="Arial" pitchFamily="34" charset="0"/>
                <a:ea typeface="+mn-ea"/>
                <a:cs typeface="+mn-cs"/>
              </a:rPr>
              <a:t>ausgewählte Arbeitspläne (Grundschule), schulinterne Lehrpläne (weiterführende Schulen) bzw. didaktische Jahresplanungen (Berufskolleg); Fortbildungsplanung; Leistungskonzept)</a:t>
            </a:r>
          </a:p>
          <a:p>
            <a:pPr marL="0" indent="0" rtl="0" fontAlgn="ctr">
              <a:buFontTx/>
              <a:buNone/>
            </a:pPr>
            <a:r>
              <a:rPr lang="de-DE" sz="1200" b="0" i="0" kern="1200" baseline="0" dirty="0" smtClean="0">
                <a:solidFill>
                  <a:schemeClr val="tx1"/>
                </a:solidFill>
                <a:effectLst/>
                <a:latin typeface="Arial" pitchFamily="34" charset="0"/>
                <a:ea typeface="+mn-ea"/>
                <a:cs typeface="+mn-cs"/>
              </a:rPr>
              <a:t>und zum anderem um</a:t>
            </a:r>
          </a:p>
          <a:p>
            <a:pPr marL="0" indent="0" rtl="0" fontAlgn="ctr">
              <a:buFontTx/>
              <a:buNone/>
            </a:pPr>
            <a:r>
              <a:rPr lang="de-DE" sz="1200" b="0" i="0" kern="1200" baseline="0" dirty="0" smtClean="0">
                <a:solidFill>
                  <a:schemeClr val="tx1"/>
                </a:solidFill>
                <a:effectLst/>
                <a:latin typeface="Arial" pitchFamily="34" charset="0"/>
                <a:ea typeface="+mn-ea"/>
                <a:cs typeface="+mn-cs"/>
              </a:rPr>
              <a:t>- Vereinbarungen mit der Schule, welche </a:t>
            </a:r>
            <a:r>
              <a:rPr lang="de-DE" sz="1200" b="1" i="0" kern="1200" baseline="0" dirty="0" smtClean="0">
                <a:solidFill>
                  <a:schemeClr val="tx1"/>
                </a:solidFill>
                <a:effectLst/>
                <a:latin typeface="Arial" pitchFamily="34" charset="0"/>
                <a:ea typeface="+mn-ea"/>
                <a:cs typeface="+mn-cs"/>
              </a:rPr>
              <a:t>ggf. weiteren Dokumente </a:t>
            </a:r>
            <a:r>
              <a:rPr lang="de-DE" sz="1200" b="0" i="0" kern="1200" baseline="0" dirty="0" smtClean="0">
                <a:solidFill>
                  <a:schemeClr val="tx1"/>
                </a:solidFill>
                <a:effectLst/>
                <a:latin typeface="Arial" pitchFamily="34" charset="0"/>
                <a:ea typeface="+mn-ea"/>
                <a:cs typeface="+mn-cs"/>
              </a:rPr>
              <a:t>sie aufgrund ihrer Themen und Fragestellungen dazu einreicht.   </a:t>
            </a:r>
          </a:p>
          <a:p>
            <a:pPr marL="171450" indent="-171450" rtl="0" fontAlgn="ctr">
              <a:buFontTx/>
              <a:buChar char="-"/>
            </a:pPr>
            <a:endParaRPr lang="de-DE" sz="1200" b="0" i="0" kern="1200" dirty="0" smtClean="0">
              <a:solidFill>
                <a:schemeClr val="tx1"/>
              </a:solidFill>
              <a:effectLst/>
              <a:latin typeface="Arial" pitchFamily="34" charset="0"/>
              <a:ea typeface="+mn-ea"/>
              <a:cs typeface="+mn-cs"/>
            </a:endParaRPr>
          </a:p>
          <a:p>
            <a:pPr marL="171450" indent="-171450" rtl="0" fontAlgn="ctr">
              <a:buFontTx/>
              <a:buChar char="-"/>
            </a:pPr>
            <a:endParaRPr lang="de-DE" sz="1200" b="0" i="0" kern="1200" dirty="0" smtClean="0">
              <a:solidFill>
                <a:schemeClr val="tx1"/>
              </a:solidFill>
              <a:effectLst/>
              <a:latin typeface="Arial" pitchFamily="34" charset="0"/>
              <a:ea typeface="+mn-ea"/>
              <a:cs typeface="+mn-cs"/>
            </a:endParaRPr>
          </a:p>
          <a:p>
            <a:pPr marL="171450" indent="-171450" rtl="0" fontAlgn="ctr">
              <a:buFontTx/>
              <a:buChar char="-"/>
            </a:pPr>
            <a:endParaRPr lang="de-DE" sz="1200" b="0" i="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8</a:t>
            </a:fld>
            <a:endParaRPr lang="de-DE" altLang="de-DE"/>
          </a:p>
        </p:txBody>
      </p:sp>
    </p:spTree>
    <p:extLst>
      <p:ext uri="{BB962C8B-B14F-4D97-AF65-F5344CB8AC3E}">
        <p14:creationId xmlns:p14="http://schemas.microsoft.com/office/powerpoint/2010/main" val="3040698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930275" y="739775"/>
            <a:ext cx="4937125" cy="3703638"/>
          </a:xfrm>
        </p:spPr>
      </p:sp>
      <p:sp>
        <p:nvSpPr>
          <p:cNvPr id="3" name="Notizenplatzhalter 2"/>
          <p:cNvSpPr>
            <a:spLocks noGrp="1"/>
          </p:cNvSpPr>
          <p:nvPr>
            <p:ph type="body" idx="1"/>
          </p:nvPr>
        </p:nvSpPr>
        <p:spPr/>
        <p:txBody>
          <a:bodyPr/>
          <a:lstStyle/>
          <a:p>
            <a:endParaRPr lang="de-DE" sz="1200" i="0" kern="1200" dirty="0" smtClean="0">
              <a:solidFill>
                <a:schemeClr val="tx1"/>
              </a:solidFill>
              <a:effectLst/>
              <a:latin typeface="Arial" pitchFamily="34" charset="0"/>
              <a:ea typeface="+mn-ea"/>
              <a:cs typeface="+mn-cs"/>
            </a:endParaRPr>
          </a:p>
        </p:txBody>
      </p:sp>
      <p:sp>
        <p:nvSpPr>
          <p:cNvPr id="4" name="Foliennummernplatzhalter 3"/>
          <p:cNvSpPr>
            <a:spLocks noGrp="1"/>
          </p:cNvSpPr>
          <p:nvPr>
            <p:ph type="sldNum" sz="quarter" idx="10"/>
          </p:nvPr>
        </p:nvSpPr>
        <p:spPr/>
        <p:txBody>
          <a:bodyPr/>
          <a:lstStyle/>
          <a:p>
            <a:fld id="{F5FF12BF-D009-40FD-97E3-41722E3DDDC3}" type="slidenum">
              <a:rPr lang="de-DE" altLang="de-DE" smtClean="0"/>
              <a:pPr/>
              <a:t>9</a:t>
            </a:fld>
            <a:endParaRPr lang="de-DE" altLang="de-DE"/>
          </a:p>
        </p:txBody>
      </p:sp>
    </p:spTree>
    <p:extLst>
      <p:ext uri="{BB962C8B-B14F-4D97-AF65-F5344CB8AC3E}">
        <p14:creationId xmlns:p14="http://schemas.microsoft.com/office/powerpoint/2010/main" val="30406980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vmlDrawing" Target="../drawings/vmlDrawing2.vml"/><Relationship Id="rId5" Type="http://schemas.openxmlformats.org/officeDocument/2006/relationships/image" Target="../media/image1.png"/><Relationship Id="rId4" Type="http://schemas.openxmlformats.org/officeDocument/2006/relationships/oleObject" Target="../embeddings/oleObject1.bin"/></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3.xml"/><Relationship Id="rId1" Type="http://schemas.openxmlformats.org/officeDocument/2006/relationships/vmlDrawing" Target="../drawings/vmlDrawing5.vml"/><Relationship Id="rId5" Type="http://schemas.openxmlformats.org/officeDocument/2006/relationships/image" Target="../media/image1.png"/><Relationship Id="rId4" Type="http://schemas.openxmlformats.org/officeDocument/2006/relationships/oleObject" Target="../embeddings/oleObject2.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3.xml"/><Relationship Id="rId1" Type="http://schemas.openxmlformats.org/officeDocument/2006/relationships/vmlDrawing" Target="../drawings/vmlDrawing6.v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4.xml"/><Relationship Id="rId1" Type="http://schemas.openxmlformats.org/officeDocument/2006/relationships/vmlDrawing" Target="../drawings/vmlDrawing8.vml"/><Relationship Id="rId5" Type="http://schemas.openxmlformats.org/officeDocument/2006/relationships/image" Target="../media/image1.png"/><Relationship Id="rId4" Type="http://schemas.openxmlformats.org/officeDocument/2006/relationships/oleObject" Target="../embeddings/oleObject4.bin"/></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3573463"/>
            <a:ext cx="8064500" cy="1470025"/>
          </a:xfrm>
        </p:spPr>
        <p:txBody>
          <a:bodyPr anchor="ctr"/>
          <a:lstStyle>
            <a:lvl1pPr>
              <a:defRPr/>
            </a:lvl1pPr>
          </a:lstStyle>
          <a:p>
            <a:pPr lvl="0"/>
            <a:r>
              <a:rPr lang="de-DE" altLang="de-DE" noProof="0" smtClean="0"/>
              <a:t>Titelmasterformat durch Klicken bearbeiten</a:t>
            </a:r>
          </a:p>
        </p:txBody>
      </p:sp>
      <p:pic>
        <p:nvPicPr>
          <p:cNvPr id="4" name="Picture 10" descr="NRW_MSW_RGB"/>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80292"/>
          <a:stretch/>
        </p:blipFill>
        <p:spPr bwMode="auto">
          <a:xfrm>
            <a:off x="8049544" y="404813"/>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userDrawn="1"/>
        </p:nvSpPr>
        <p:spPr>
          <a:xfrm>
            <a:off x="5729257" y="348106"/>
            <a:ext cx="2182008" cy="553998"/>
          </a:xfrm>
          <a:prstGeom prst="rect">
            <a:avLst/>
          </a:prstGeom>
          <a:noFill/>
        </p:spPr>
        <p:txBody>
          <a:bodyPr wrap="none" rtlCol="0">
            <a:spAutoFit/>
          </a:bodyPr>
          <a:lstStyle/>
          <a:p>
            <a:r>
              <a:rPr lang="de-DE" sz="1000" b="1" dirty="0" smtClean="0"/>
              <a:t>Ministerium für</a:t>
            </a:r>
          </a:p>
          <a:p>
            <a:r>
              <a:rPr lang="de-DE" sz="1000" b="1" dirty="0" smtClean="0"/>
              <a:t>Schule und Bildung</a:t>
            </a:r>
          </a:p>
          <a:p>
            <a:r>
              <a:rPr lang="de-DE" sz="1000" b="1" dirty="0" smtClean="0"/>
              <a:t>des Landes Nordrhein-Westfalen</a:t>
            </a:r>
            <a:endParaRPr lang="de-DE" sz="1000" b="1" dirty="0"/>
          </a:p>
        </p:txBody>
      </p:sp>
      <p:graphicFrame>
        <p:nvGraphicFramePr>
          <p:cNvPr id="6" name="Objekt 5"/>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3928" name="Bitmap-Bild" r:id="rId4" imgW="1517728" imgH="374735" progId="Paint.Picture">
                  <p:embed/>
                </p:oleObj>
              </mc:Choice>
              <mc:Fallback>
                <p:oleObj name="Bitmap-Bild" r:id="rId4" imgW="1517728" imgH="374735" progId="Paint.Picture">
                  <p:embed/>
                  <p:pic>
                    <p:nvPicPr>
                      <p:cNvPr id="10" name="Objekt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539750" y="1268413"/>
            <a:ext cx="8064500" cy="44656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3"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460117"/>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3573465"/>
            <a:ext cx="8064500" cy="1470025"/>
          </a:xfrm>
        </p:spPr>
        <p:txBody>
          <a:bodyPr anchor="ctr"/>
          <a:lstStyle>
            <a:lvl1pPr>
              <a:defRPr/>
            </a:lvl1pPr>
          </a:lstStyle>
          <a:p>
            <a:pPr lvl="0"/>
            <a:r>
              <a:rPr lang="de-DE" altLang="de-DE" noProof="0"/>
              <a:t>Titelmasterformat durch Klicken bearbeiten</a:t>
            </a:r>
          </a:p>
        </p:txBody>
      </p:sp>
      <p:pic>
        <p:nvPicPr>
          <p:cNvPr id="4" name="Picture 10" descr="NRW_MSW_RGB"/>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l="80292"/>
          <a:stretch/>
        </p:blipFill>
        <p:spPr bwMode="auto">
          <a:xfrm>
            <a:off x="8049544" y="404813"/>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userDrawn="1"/>
        </p:nvSpPr>
        <p:spPr>
          <a:xfrm>
            <a:off x="5729257" y="348108"/>
            <a:ext cx="2182008" cy="553998"/>
          </a:xfrm>
          <a:prstGeom prst="rect">
            <a:avLst/>
          </a:prstGeom>
          <a:noFill/>
        </p:spPr>
        <p:txBody>
          <a:bodyPr wrap="none" lIns="91438" tIns="45718" rIns="91438" bIns="45718"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Ministerium für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Schule und Bildung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des Landes Nordrhein-Westfalen</a:t>
            </a:r>
          </a:p>
        </p:txBody>
      </p:sp>
      <p:graphicFrame>
        <p:nvGraphicFramePr>
          <p:cNvPr id="6" name="Objekt 5"/>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8001" name="Bitmap-Bild" r:id="rId4" imgW="1517728" imgH="374735" progId="Paint.Picture">
                  <p:embed/>
                </p:oleObj>
              </mc:Choice>
              <mc:Fallback>
                <p:oleObj name="Bitmap-Bild" r:id="rId4" imgW="1517728" imgH="374735" progId="Paint.Picture">
                  <p:embed/>
                  <p:pic>
                    <p:nvPicPr>
                      <p:cNvPr id="6" name="Objek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8389035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a:t>Titelmasterformat durch Klicken bearbeiten</a:t>
            </a:r>
            <a:endParaRPr lang="de-DE"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altLang="de-DE" sz="800" b="0" i="0" u="none" strike="noStrike" kern="1200" cap="none" spc="0" normalizeH="0" baseline="0" noProof="0" smtClean="0">
                <a:ln>
                  <a:noFill/>
                </a:ln>
                <a:solidFill>
                  <a:srgbClr val="000000"/>
                </a:solidFill>
                <a:effectLst/>
                <a:uLnTx/>
                <a:uFillTx/>
                <a:latin typeface="Arial"/>
                <a:ea typeface="+mn-ea"/>
                <a:cs typeface="+mn-cs"/>
              </a:rPr>
              <a:t>Präsentationstitel       Ort, Datum</a:t>
            </a:r>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Foliennummernplatzhalter 4"/>
          <p:cNvSpPr>
            <a:spLocks noGrp="1"/>
          </p:cNvSpPr>
          <p:nvPr>
            <p:ph type="sldNum"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4489740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a:t>Titelmasterformat durch Klicken bearbeiten</a:t>
            </a:r>
            <a:endParaRPr lang="de-DE" dirty="0"/>
          </a:p>
        </p:txBody>
      </p:sp>
      <p:sp>
        <p:nvSpPr>
          <p:cNvPr id="3" name="Inhaltsplatzhalter 2"/>
          <p:cNvSpPr>
            <a:spLocks noGrp="1"/>
          </p:cNvSpPr>
          <p:nvPr>
            <p:ph idx="1"/>
          </p:nvPr>
        </p:nvSpPr>
        <p:spPr>
          <a:xfrm>
            <a:off x="539750" y="1973179"/>
            <a:ext cx="3645388" cy="3760871"/>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4"/>
          <p:cNvSpPr>
            <a:spLocks noGrp="1"/>
          </p:cNvSpPr>
          <p:nvPr>
            <p:ph type="sldNum"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Inhaltsplatzhalter 2"/>
          <p:cNvSpPr>
            <a:spLocks noGrp="1"/>
          </p:cNvSpPr>
          <p:nvPr>
            <p:ph idx="12"/>
          </p:nvPr>
        </p:nvSpPr>
        <p:spPr>
          <a:xfrm>
            <a:off x="4958864" y="1996628"/>
            <a:ext cx="3645388" cy="3760871"/>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16035971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221557290"/>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034559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Titelfolie">
    <p:spTree>
      <p:nvGrpSpPr>
        <p:cNvPr id="1" name=""/>
        <p:cNvGrpSpPr/>
        <p:nvPr/>
      </p:nvGrpSpPr>
      <p:grpSpPr>
        <a:xfrm>
          <a:off x="0" y="0"/>
          <a:ext cx="0" cy="0"/>
          <a:chOff x="0" y="0"/>
          <a:chExt cx="0" cy="0"/>
        </a:xfrm>
      </p:grpSpPr>
      <p:graphicFrame>
        <p:nvGraphicFramePr>
          <p:cNvPr id="6" name="Objekt 5"/>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9025" name="Bitmap-Bild" r:id="rId3" imgW="1517728" imgH="374735" progId="Paint.Picture">
                  <p:embed/>
                </p:oleObj>
              </mc:Choice>
              <mc:Fallback>
                <p:oleObj name="Bitmap-Bild" r:id="rId3" imgW="1517728" imgH="374735" progId="Paint.Picture">
                  <p:embed/>
                  <p:pic>
                    <p:nvPicPr>
                      <p:cNvPr id="6" name="Objek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753292879"/>
      </p:ext>
    </p:extLst>
  </p:cSld>
  <p:clrMapOvr>
    <a:masterClrMapping/>
  </p:clrMapOvr>
  <p:timing>
    <p:tnLst>
      <p:par>
        <p:cTn id="1" dur="indefinite" restart="never" nodeType="tmRoot"/>
      </p:par>
    </p:tnLst>
  </p:timing>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1268413"/>
            <a:ext cx="8064500" cy="501772"/>
          </a:xfrm>
        </p:spPr>
        <p:txBody>
          <a:bodyPr/>
          <a:lstStyle>
            <a:lvl1pPr>
              <a:defRPr>
                <a:solidFill>
                  <a:srgbClr val="FF0000"/>
                </a:solidFill>
              </a:defRPr>
            </a:lvl1pPr>
          </a:lstStyle>
          <a:p>
            <a:r>
              <a:rPr lang="de-DE"/>
              <a:t>Titelmasterformat durch Klicken bearbeiten</a:t>
            </a:r>
            <a:endParaRPr lang="de-DE" dirty="0"/>
          </a:p>
        </p:txBody>
      </p:sp>
      <p:sp>
        <p:nvSpPr>
          <p:cNvPr id="3" name="Diagrammplatzhalter 2"/>
          <p:cNvSpPr>
            <a:spLocks noGrp="1"/>
          </p:cNvSpPr>
          <p:nvPr>
            <p:ph type="chart" idx="1"/>
          </p:nvPr>
        </p:nvSpPr>
        <p:spPr>
          <a:xfrm>
            <a:off x="539750" y="1969479"/>
            <a:ext cx="8064500" cy="3764573"/>
          </a:xfrm>
        </p:spPr>
        <p:txBody>
          <a:bodyPr/>
          <a:lstStyle/>
          <a:p>
            <a:r>
              <a:rPr lang="de-DE" dirty="0"/>
              <a:t>Diagramm durch Klicken auf Symbol hinzufügen</a:t>
            </a:r>
          </a:p>
        </p:txBody>
      </p:sp>
      <p:sp>
        <p:nvSpPr>
          <p:cNvPr id="5" name="Foliennummernplatzhalter 4"/>
          <p:cNvSpPr>
            <a:spLocks noGrp="1"/>
          </p:cNvSpPr>
          <p:nvPr>
            <p:ph type="sldNum" sz="quarter" idx="11"/>
          </p:nvPr>
        </p:nvSpPr>
        <p:spPr>
          <a:xfrm>
            <a:off x="539752" y="6453188"/>
            <a:ext cx="288925" cy="341312"/>
          </a:xfr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26B5C621-4B15-48F8-A634-9F8A0CF9DC9C}"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2572717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539750" y="3573465"/>
            <a:ext cx="8064500" cy="1470025"/>
          </a:xfrm>
        </p:spPr>
        <p:txBody>
          <a:bodyPr anchor="ctr"/>
          <a:lstStyle>
            <a:lvl1pPr>
              <a:defRPr/>
            </a:lvl1pPr>
          </a:lstStyle>
          <a:p>
            <a:pPr lvl="0"/>
            <a:r>
              <a:rPr lang="de-DE" altLang="de-DE" noProof="0"/>
              <a:t>Titelmasterformat durch Klicken bearbeiten</a:t>
            </a:r>
          </a:p>
        </p:txBody>
      </p:sp>
      <p:pic>
        <p:nvPicPr>
          <p:cNvPr id="4" name="Picture 10" descr="NRW_MSW_RGB"/>
          <p:cNvPicPr>
            <a:picLocks noChangeAspect="1" noChangeArrowheads="1"/>
          </p:cNvPicPr>
          <p:nvPr userDrawn="1"/>
        </p:nvPicPr>
        <p:blipFill rotWithShape="1">
          <a:blip r:embed="rId3" cstate="email">
            <a:extLst>
              <a:ext uri="{28A0092B-C50C-407E-A947-70E740481C1C}">
                <a14:useLocalDpi xmlns:a14="http://schemas.microsoft.com/office/drawing/2010/main"/>
              </a:ext>
            </a:extLst>
          </a:blip>
          <a:srcRect l="80292"/>
          <a:stretch/>
        </p:blipFill>
        <p:spPr bwMode="auto">
          <a:xfrm>
            <a:off x="8049544" y="404466"/>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userDrawn="1"/>
        </p:nvSpPr>
        <p:spPr>
          <a:xfrm>
            <a:off x="5729257" y="348108"/>
            <a:ext cx="2182008" cy="553998"/>
          </a:xfrm>
          <a:prstGeom prst="rect">
            <a:avLst/>
          </a:prstGeom>
          <a:noFill/>
        </p:spPr>
        <p:txBody>
          <a:bodyPr wrap="none" lIns="91438" tIns="45718" rIns="91438" bIns="45718" rtlCol="0">
            <a:spAutoFit/>
          </a:bodyPr>
          <a:lstStyle/>
          <a:p>
            <a:pPr fontAlgn="base">
              <a:spcBef>
                <a:spcPct val="0"/>
              </a:spcBef>
              <a:spcAft>
                <a:spcPct val="0"/>
              </a:spcAft>
            </a:pPr>
            <a:r>
              <a:rPr lang="de-DE" sz="1000" b="1" dirty="0">
                <a:solidFill>
                  <a:srgbClr val="000000"/>
                </a:solidFill>
              </a:rPr>
              <a:t>Ministerium für</a:t>
            </a:r>
          </a:p>
          <a:p>
            <a:pPr fontAlgn="base">
              <a:spcBef>
                <a:spcPct val="0"/>
              </a:spcBef>
              <a:spcAft>
                <a:spcPct val="0"/>
              </a:spcAft>
            </a:pPr>
            <a:r>
              <a:rPr lang="de-DE" sz="1000" b="1" dirty="0">
                <a:solidFill>
                  <a:srgbClr val="000000"/>
                </a:solidFill>
              </a:rPr>
              <a:t>Schule und Bildung</a:t>
            </a:r>
          </a:p>
          <a:p>
            <a:pPr fontAlgn="base">
              <a:spcBef>
                <a:spcPct val="0"/>
              </a:spcBef>
              <a:spcAft>
                <a:spcPct val="0"/>
              </a:spcAft>
            </a:pPr>
            <a:r>
              <a:rPr lang="de-DE" sz="1000" b="1" dirty="0">
                <a:solidFill>
                  <a:srgbClr val="000000"/>
                </a:solidFill>
              </a:rPr>
              <a:t>des Landes Nordrhein-Westfalen</a:t>
            </a:r>
          </a:p>
        </p:txBody>
      </p:sp>
      <p:graphicFrame>
        <p:nvGraphicFramePr>
          <p:cNvPr id="6" name="Objekt 5"/>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40983" name="Bitmap-Bild" r:id="rId4" imgW="1517728" imgH="374735" progId="Paint.Picture">
                  <p:embed/>
                </p:oleObj>
              </mc:Choice>
              <mc:Fallback>
                <p:oleObj name="Bitmap-Bild" r:id="rId4" imgW="1517728" imgH="374735" progId="Paint.Picture">
                  <p:embed/>
                  <p:pic>
                    <p:nvPicPr>
                      <p:cNvPr id="6" name="Objekt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014381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a:t>Titelmasterformat durch Klicken bearbeiten</a:t>
            </a:r>
            <a:endParaRPr lang="de-DE" dirty="0"/>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Fußzeilenplatzhalter 3"/>
          <p:cNvSpPr>
            <a:spLocks noGrp="1"/>
          </p:cNvSpPr>
          <p:nvPr>
            <p:ph type="ftr" sz="quarter" idx="10"/>
          </p:nvPr>
        </p:nvSpPr>
        <p:spPr/>
        <p:txBody>
          <a:bodyPr/>
          <a:lstStyle>
            <a:lvl1pPr>
              <a:defRPr/>
            </a:lvl1pPr>
          </a:lstStyle>
          <a:p>
            <a:r>
              <a:rPr lang="de-DE" altLang="de-DE" b="0" smtClean="0">
                <a:solidFill>
                  <a:srgbClr val="000000"/>
                </a:solidFill>
              </a:rPr>
              <a:t>Präsentationstitel       Ort, Datum</a:t>
            </a:r>
            <a:endParaRPr lang="de-DE" altLang="de-DE" b="0" dirty="0">
              <a:solidFill>
                <a:srgbClr val="000000"/>
              </a:solidFill>
            </a:endParaRPr>
          </a:p>
        </p:txBody>
      </p:sp>
      <p:sp>
        <p:nvSpPr>
          <p:cNvPr id="5" name="Foliennummernplatzhalter 4"/>
          <p:cNvSpPr>
            <a:spLocks noGrp="1"/>
          </p:cNvSpPr>
          <p:nvPr>
            <p:ph type="sldNum" sz="quarter" idx="11"/>
          </p:nvPr>
        </p:nvSpPr>
        <p:spPr/>
        <p:txBody>
          <a:bodyPr/>
          <a:lstStyle>
            <a:lvl1pPr>
              <a:defRPr/>
            </a:lvl1pPr>
          </a:lstStyle>
          <a:p>
            <a:fld id="{D3278329-9FFB-4C2A-9862-6E9ADDD3B7E9}" type="slidenum">
              <a:rPr lang="de-DE" altLang="de-DE">
                <a:solidFill>
                  <a:srgbClr val="000000"/>
                </a:solidFill>
              </a:rPr>
              <a:pPr/>
              <a:t>‹Nr.›</a:t>
            </a:fld>
            <a:endParaRPr lang="de-DE" altLang="de-DE" dirty="0">
              <a:solidFill>
                <a:srgbClr val="000000"/>
              </a:solidFill>
            </a:endParaRPr>
          </a:p>
        </p:txBody>
      </p:sp>
    </p:spTree>
    <p:extLst>
      <p:ext uri="{BB962C8B-B14F-4D97-AF65-F5344CB8AC3E}">
        <p14:creationId xmlns:p14="http://schemas.microsoft.com/office/powerpoint/2010/main" val="3045801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09586727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a:t>Titelmasterformat durch Klicken bearbeiten</a:t>
            </a:r>
            <a:endParaRPr lang="de-DE" dirty="0"/>
          </a:p>
        </p:txBody>
      </p:sp>
      <p:sp>
        <p:nvSpPr>
          <p:cNvPr id="3" name="Inhaltsplatzhalter 2"/>
          <p:cNvSpPr>
            <a:spLocks noGrp="1"/>
          </p:cNvSpPr>
          <p:nvPr>
            <p:ph idx="1"/>
          </p:nvPr>
        </p:nvSpPr>
        <p:spPr>
          <a:xfrm>
            <a:off x="539750" y="1973179"/>
            <a:ext cx="3645388" cy="3760871"/>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Foliennummernplatzhalter 4"/>
          <p:cNvSpPr>
            <a:spLocks noGrp="1"/>
          </p:cNvSpPr>
          <p:nvPr>
            <p:ph type="sldNum" sz="quarter" idx="11"/>
          </p:nvPr>
        </p:nvSpPr>
        <p:spPr/>
        <p:txBody>
          <a:bodyPr/>
          <a:lstStyle>
            <a:lvl1pPr>
              <a:defRPr/>
            </a:lvl1pPr>
          </a:lstStyle>
          <a:p>
            <a:fld id="{D3278329-9FFB-4C2A-9862-6E9ADDD3B7E9}" type="slidenum">
              <a:rPr lang="de-DE" altLang="de-DE">
                <a:solidFill>
                  <a:srgbClr val="000000"/>
                </a:solidFill>
              </a:rPr>
              <a:pPr/>
              <a:t>‹Nr.›</a:t>
            </a:fld>
            <a:endParaRPr lang="de-DE" altLang="de-DE" dirty="0">
              <a:solidFill>
                <a:srgbClr val="000000"/>
              </a:solidFill>
            </a:endParaRPr>
          </a:p>
        </p:txBody>
      </p:sp>
      <p:sp>
        <p:nvSpPr>
          <p:cNvPr id="6" name="Inhaltsplatzhalter 2"/>
          <p:cNvSpPr>
            <a:spLocks noGrp="1"/>
          </p:cNvSpPr>
          <p:nvPr>
            <p:ph idx="12"/>
          </p:nvPr>
        </p:nvSpPr>
        <p:spPr>
          <a:xfrm>
            <a:off x="4958864" y="1996628"/>
            <a:ext cx="3645388" cy="3760871"/>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76073296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oliennummernplatzhalter 2"/>
          <p:cNvSpPr>
            <a:spLocks noGrp="1"/>
          </p:cNvSpPr>
          <p:nvPr>
            <p:ph type="sldNum" sz="quarter" idx="11"/>
          </p:nvPr>
        </p:nvSpPr>
        <p:spPr/>
        <p:txBody>
          <a:bodyPr/>
          <a:lstStyle>
            <a:lvl1pPr>
              <a:defRPr/>
            </a:lvl1pPr>
          </a:lstStyle>
          <a:p>
            <a:fld id="{54739FA5-4A40-4770-8CC1-B039DB8A074D}" type="slidenum">
              <a:rPr lang="de-DE" altLang="de-DE">
                <a:solidFill>
                  <a:srgbClr val="000000"/>
                </a:solidFill>
              </a:rPr>
              <a:pPr/>
              <a:t>‹Nr.›</a:t>
            </a:fld>
            <a:endParaRPr lang="de-DE" altLang="de-DE" dirty="0">
              <a:solidFill>
                <a:srgbClr val="000000"/>
              </a:solidFill>
            </a:endParaRPr>
          </a:p>
        </p:txBody>
      </p:sp>
    </p:spTree>
    <p:extLst>
      <p:ext uri="{BB962C8B-B14F-4D97-AF65-F5344CB8AC3E}">
        <p14:creationId xmlns:p14="http://schemas.microsoft.com/office/powerpoint/2010/main" val="25169703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1268413"/>
            <a:ext cx="8064500" cy="501772"/>
          </a:xfrm>
        </p:spPr>
        <p:txBody>
          <a:bodyPr/>
          <a:lstStyle>
            <a:lvl1pPr>
              <a:defRPr>
                <a:solidFill>
                  <a:srgbClr val="FF0000"/>
                </a:solidFill>
              </a:defRPr>
            </a:lvl1pPr>
          </a:lstStyle>
          <a:p>
            <a:r>
              <a:rPr lang="de-DE"/>
              <a:t>Titelmasterformat durch Klicken bearbeiten</a:t>
            </a:r>
            <a:endParaRPr lang="de-DE" dirty="0"/>
          </a:p>
        </p:txBody>
      </p:sp>
      <p:sp>
        <p:nvSpPr>
          <p:cNvPr id="3" name="Diagrammplatzhalter 2"/>
          <p:cNvSpPr>
            <a:spLocks noGrp="1"/>
          </p:cNvSpPr>
          <p:nvPr>
            <p:ph type="chart" idx="1"/>
          </p:nvPr>
        </p:nvSpPr>
        <p:spPr>
          <a:xfrm>
            <a:off x="539750" y="1969479"/>
            <a:ext cx="8064500" cy="3764573"/>
          </a:xfrm>
        </p:spPr>
        <p:txBody>
          <a:bodyPr/>
          <a:lstStyle/>
          <a:p>
            <a:r>
              <a:rPr lang="de-DE" dirty="0"/>
              <a:t>Diagramm durch Klicken auf Symbol hinzufügen</a:t>
            </a:r>
          </a:p>
        </p:txBody>
      </p:sp>
      <p:sp>
        <p:nvSpPr>
          <p:cNvPr id="5" name="Foliennummernplatzhalter 4"/>
          <p:cNvSpPr>
            <a:spLocks noGrp="1"/>
          </p:cNvSpPr>
          <p:nvPr>
            <p:ph type="sldNum" sz="quarter" idx="11"/>
          </p:nvPr>
        </p:nvSpPr>
        <p:spPr>
          <a:xfrm>
            <a:off x="539752" y="6453188"/>
            <a:ext cx="288925" cy="341312"/>
          </a:xfrm>
        </p:spPr>
        <p:txBody>
          <a:bodyPr/>
          <a:lstStyle>
            <a:lvl1pPr>
              <a:defRPr/>
            </a:lvl1pPr>
          </a:lstStyle>
          <a:p>
            <a:fld id="{26B5C621-4B15-48F8-A634-9F8A0CF9DC9C}" type="slidenum">
              <a:rPr lang="de-DE" altLang="de-DE">
                <a:solidFill>
                  <a:srgbClr val="000000"/>
                </a:solidFill>
              </a:rPr>
              <a:pPr/>
              <a:t>‹Nr.›</a:t>
            </a:fld>
            <a:endParaRPr lang="de-DE" altLang="de-DE" dirty="0">
              <a:solidFill>
                <a:srgbClr val="000000"/>
              </a:solidFill>
            </a:endParaRPr>
          </a:p>
        </p:txBody>
      </p:sp>
    </p:spTree>
    <p:extLst>
      <p:ext uri="{BB962C8B-B14F-4D97-AF65-F5344CB8AC3E}">
        <p14:creationId xmlns:p14="http://schemas.microsoft.com/office/powerpoint/2010/main" val="8765592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smtClean="0"/>
              <a:t>Titelmasterformat durch Klicken bearbeiten</a:t>
            </a:r>
            <a:endParaRPr lang="de-DE" dirty="0"/>
          </a:p>
        </p:txBody>
      </p:sp>
      <p:sp>
        <p:nvSpPr>
          <p:cNvPr id="3" name="Inhaltsplatzhalter 2"/>
          <p:cNvSpPr>
            <a:spLocks noGrp="1"/>
          </p:cNvSpPr>
          <p:nvPr>
            <p:ph idx="1"/>
          </p:nvPr>
        </p:nvSpPr>
        <p:spPr>
          <a:xfrm>
            <a:off x="539750" y="1973179"/>
            <a:ext cx="3645388" cy="3760871"/>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Inhaltsplatzhalter 2"/>
          <p:cNvSpPr>
            <a:spLocks noGrp="1"/>
          </p:cNvSpPr>
          <p:nvPr>
            <p:ph idx="12"/>
          </p:nvPr>
        </p:nvSpPr>
        <p:spPr>
          <a:xfrm>
            <a:off x="4958862" y="1996626"/>
            <a:ext cx="3645388" cy="3760871"/>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5222526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19102730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chart" preserve="1">
  <p:cSld name="Titel und Diagramm">
    <p:spTree>
      <p:nvGrpSpPr>
        <p:cNvPr id="1" name=""/>
        <p:cNvGrpSpPr/>
        <p:nvPr/>
      </p:nvGrpSpPr>
      <p:grpSpPr>
        <a:xfrm>
          <a:off x="0" y="0"/>
          <a:ext cx="0" cy="0"/>
          <a:chOff x="0" y="0"/>
          <a:chExt cx="0" cy="0"/>
        </a:xfrm>
      </p:grpSpPr>
      <p:sp>
        <p:nvSpPr>
          <p:cNvPr id="2" name="Titel 1"/>
          <p:cNvSpPr>
            <a:spLocks noGrp="1"/>
          </p:cNvSpPr>
          <p:nvPr>
            <p:ph type="title"/>
          </p:nvPr>
        </p:nvSpPr>
        <p:spPr>
          <a:xfrm>
            <a:off x="539750" y="1268413"/>
            <a:ext cx="8064500" cy="501772"/>
          </a:xfrm>
        </p:spPr>
        <p:txBody>
          <a:bodyPr/>
          <a:lstStyle>
            <a:lvl1pPr>
              <a:defRPr>
                <a:solidFill>
                  <a:srgbClr val="FF0000"/>
                </a:solidFill>
              </a:defRPr>
            </a:lvl1pPr>
          </a:lstStyle>
          <a:p>
            <a:r>
              <a:rPr lang="de-DE" smtClean="0"/>
              <a:t>Titelmasterformat durch Klicken bearbeiten</a:t>
            </a:r>
            <a:endParaRPr lang="de-DE" dirty="0"/>
          </a:p>
        </p:txBody>
      </p:sp>
      <p:sp>
        <p:nvSpPr>
          <p:cNvPr id="3" name="Diagrammplatzhalter 2"/>
          <p:cNvSpPr>
            <a:spLocks noGrp="1"/>
          </p:cNvSpPr>
          <p:nvPr>
            <p:ph type="chart" idx="1"/>
          </p:nvPr>
        </p:nvSpPr>
        <p:spPr>
          <a:xfrm>
            <a:off x="539750" y="1969477"/>
            <a:ext cx="8064500" cy="3764573"/>
          </a:xfrm>
        </p:spPr>
        <p:txBody>
          <a:bodyPr/>
          <a:lstStyle/>
          <a:p>
            <a:r>
              <a:rPr lang="de-DE" smtClean="0"/>
              <a:t>Diagramm durch Klicken auf Symbol hinzufügen</a:t>
            </a:r>
            <a:endParaRPr lang="de-DE" dirty="0"/>
          </a:p>
        </p:txBody>
      </p:sp>
      <p:sp>
        <p:nvSpPr>
          <p:cNvPr id="4"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61291398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Leer">
    <p:spTree>
      <p:nvGrpSpPr>
        <p:cNvPr id="1" name=""/>
        <p:cNvGrpSpPr/>
        <p:nvPr/>
      </p:nvGrpSpPr>
      <p:grpSpPr>
        <a:xfrm>
          <a:off x="0" y="0"/>
          <a:ext cx="0" cy="0"/>
          <a:chOff x="0" y="0"/>
          <a:chExt cx="0" cy="0"/>
        </a:xfrm>
      </p:grpSpPr>
      <p:sp>
        <p:nvSpPr>
          <p:cNvPr id="2" name="Rechteck 1"/>
          <p:cNvSpPr/>
          <p:nvPr userDrawn="1"/>
        </p:nvSpPr>
        <p:spPr>
          <a:xfrm>
            <a:off x="1" y="1268413"/>
            <a:ext cx="9144000" cy="503396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dirty="0"/>
          </a:p>
        </p:txBody>
      </p:sp>
      <p:sp>
        <p:nvSpPr>
          <p:cNvPr id="3" name="Textfeld 2"/>
          <p:cNvSpPr txBox="1"/>
          <p:nvPr userDrawn="1"/>
        </p:nvSpPr>
        <p:spPr>
          <a:xfrm>
            <a:off x="705856" y="1267503"/>
            <a:ext cx="4732421" cy="369332"/>
          </a:xfrm>
          <a:prstGeom prst="rect">
            <a:avLst/>
          </a:prstGeom>
          <a:noFill/>
        </p:spPr>
        <p:txBody>
          <a:bodyPr wrap="square" rtlCol="0">
            <a:spAutoFit/>
          </a:bodyPr>
          <a:lstStyle/>
          <a:p>
            <a:r>
              <a:rPr lang="de-DE" dirty="0" smtClean="0">
                <a:solidFill>
                  <a:srgbClr val="FFFF00"/>
                </a:solidFill>
              </a:rPr>
              <a:t>Trennfolie - auszublenden</a:t>
            </a:r>
            <a:endParaRPr lang="de-DE" dirty="0">
              <a:solidFill>
                <a:srgbClr val="FFFF00"/>
              </a:solidFill>
            </a:endParaRPr>
          </a:p>
        </p:txBody>
      </p:sp>
      <p:sp>
        <p:nvSpPr>
          <p:cNvPr id="5" name="Titel 4"/>
          <p:cNvSpPr>
            <a:spLocks noGrp="1"/>
          </p:cNvSpPr>
          <p:nvPr>
            <p:ph type="title"/>
          </p:nvPr>
        </p:nvSpPr>
        <p:spPr>
          <a:xfrm>
            <a:off x="539751" y="-891480"/>
            <a:ext cx="8064500" cy="416008"/>
          </a:xfrm>
        </p:spPr>
        <p:txBody>
          <a:bodyPr/>
          <a:lstStyle/>
          <a:p>
            <a:r>
              <a:rPr lang="de-DE" dirty="0" smtClean="0"/>
              <a:t>Titelmasterformat durch Klicken bearbeiten</a:t>
            </a:r>
            <a:endParaRPr lang="de-DE" dirty="0"/>
          </a:p>
        </p:txBody>
      </p:sp>
    </p:spTree>
    <p:extLst>
      <p:ext uri="{BB962C8B-B14F-4D97-AF65-F5344CB8AC3E}">
        <p14:creationId xmlns:p14="http://schemas.microsoft.com/office/powerpoint/2010/main" val="53748408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Leer">
    <p:spTree>
      <p:nvGrpSpPr>
        <p:cNvPr id="1" name=""/>
        <p:cNvGrpSpPr/>
        <p:nvPr/>
      </p:nvGrpSpPr>
      <p:grpSpPr>
        <a:xfrm>
          <a:off x="0" y="0"/>
          <a:ext cx="0" cy="0"/>
          <a:chOff x="0" y="0"/>
          <a:chExt cx="0" cy="0"/>
        </a:xfrm>
      </p:grpSpPr>
      <p:sp>
        <p:nvSpPr>
          <p:cNvPr id="2" name="Rechteck 1"/>
          <p:cNvSpPr/>
          <p:nvPr userDrawn="1"/>
        </p:nvSpPr>
        <p:spPr>
          <a:xfrm>
            <a:off x="-9524" y="1219200"/>
            <a:ext cx="9153524" cy="5124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spcBef>
                <a:spcPct val="20000"/>
              </a:spcBef>
            </a:pPr>
            <a:endParaRPr lang="de-DE" sz="2900">
              <a:solidFill>
                <a:srgbClr val="FFFFFF"/>
              </a:solidFill>
            </a:endParaRPr>
          </a:p>
        </p:txBody>
      </p:sp>
      <p:sp>
        <p:nvSpPr>
          <p:cNvPr id="3"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93823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rgbClr val="E2001A"/>
                </a:solidFill>
              </a:defRPr>
            </a:lvl1pPr>
          </a:lstStyle>
          <a:p>
            <a:r>
              <a:rPr lang="de-DE" smtClean="0"/>
              <a:t>Titelmasterformat durch Klicken bearbeiten</a:t>
            </a:r>
            <a:endParaRPr lang="de-DE" dirty="0"/>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78878380"/>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99662872"/>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9.xml"/><Relationship Id="rId7"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vmlDrawing" Target="../drawings/vmlDrawing3.vml"/><Relationship Id="rId5"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oleObject" Target="../embeddings/oleObject1.bin"/><Relationship Id="rId5" Type="http://schemas.openxmlformats.org/officeDocument/2006/relationships/slideLayout" Target="../slideLayouts/slideLayout15.xml"/><Relationship Id="rId10" Type="http://schemas.openxmlformats.org/officeDocument/2006/relationships/image" Target="../media/image2.png"/><Relationship Id="rId4" Type="http://schemas.openxmlformats.org/officeDocument/2006/relationships/slideLayout" Target="../slideLayouts/slideLayout14.xml"/><Relationship Id="rId9" Type="http://schemas.openxmlformats.org/officeDocument/2006/relationships/vmlDrawing" Target="../drawings/vmlDrawing4.v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vmlDrawing" Target="../drawings/vmlDrawing7.v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theme" Target="../theme/theme4.xml"/><Relationship Id="rId5" Type="http://schemas.openxmlformats.org/officeDocument/2006/relationships/slideLayout" Target="../slideLayouts/slideLayout22.xml"/><Relationship Id="rId10"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oleObject" Target="../embeddings/oleObject3.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12"/>
          <p:cNvSpPr>
            <a:spLocks noChangeArrowheads="1"/>
          </p:cNvSpPr>
          <p:nvPr/>
        </p:nvSpPr>
        <p:spPr bwMode="auto">
          <a:xfrm>
            <a:off x="0" y="1268413"/>
            <a:ext cx="9144000" cy="5040312"/>
          </a:xfrm>
          <a:prstGeom prst="rect">
            <a:avLst/>
          </a:prstGeom>
          <a:solidFill>
            <a:srgbClr val="6699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DE" dirty="0"/>
          </a:p>
        </p:txBody>
      </p:sp>
      <p:sp>
        <p:nvSpPr>
          <p:cNvPr id="1026" name="Rectangle 2"/>
          <p:cNvSpPr>
            <a:spLocks noGrp="1" noChangeArrowheads="1"/>
          </p:cNvSpPr>
          <p:nvPr>
            <p:ph type="title"/>
          </p:nvPr>
        </p:nvSpPr>
        <p:spPr bwMode="auto">
          <a:xfrm>
            <a:off x="539750" y="1268413"/>
            <a:ext cx="8064500" cy="416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smtClean="0"/>
              <a:t>Titelmasterformat durch Klicken bearbeiten</a:t>
            </a:r>
          </a:p>
        </p:txBody>
      </p:sp>
      <p:sp>
        <p:nvSpPr>
          <p:cNvPr id="1027" name="Rectangle 3"/>
          <p:cNvSpPr>
            <a:spLocks noGrp="1" noChangeArrowheads="1"/>
          </p:cNvSpPr>
          <p:nvPr>
            <p:ph type="body" idx="1"/>
          </p:nvPr>
        </p:nvSpPr>
        <p:spPr bwMode="auto">
          <a:xfrm>
            <a:off x="539750" y="1973179"/>
            <a:ext cx="8064500" cy="376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smtClean="0"/>
              <a:t>Textmasterformate durch Klicken bearbeiten</a:t>
            </a:r>
          </a:p>
          <a:p>
            <a:pPr lvl="1"/>
            <a:r>
              <a:rPr lang="de-DE" altLang="de-DE" dirty="0" smtClean="0"/>
              <a:t>Zweite Ebene</a:t>
            </a:r>
          </a:p>
          <a:p>
            <a:pPr lvl="2"/>
            <a:r>
              <a:rPr lang="de-DE" altLang="de-DE" dirty="0" smtClean="0"/>
              <a:t>Dritte Ebene</a:t>
            </a:r>
          </a:p>
        </p:txBody>
      </p:sp>
      <p:pic>
        <p:nvPicPr>
          <p:cNvPr id="1034" name="Picture 10" descr="NRW_MSW_RGB"/>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80292"/>
          <a:stretch/>
        </p:blipFill>
        <p:spPr bwMode="auto">
          <a:xfrm>
            <a:off x="8049544" y="404813"/>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1036" name="AutoShape 12" descr="Logo_NRW_MS_RZ"/>
          <p:cNvSpPr>
            <a:spLocks noChangeAspect="1" noChangeArrowheads="1"/>
          </p:cNvSpPr>
          <p:nvPr/>
        </p:nvSpPr>
        <p:spPr bwMode="auto">
          <a:xfrm>
            <a:off x="1509713" y="2805113"/>
            <a:ext cx="6124575" cy="1247775"/>
          </a:xfrm>
          <a:prstGeom prst="rect">
            <a:avLst/>
          </a:prstGeom>
          <a:noFill/>
          <a:extLst>
            <a:ext uri="{909E8E84-426E-40DD-AFC4-6F175D3DCCD1}">
              <a14:hiddenFill xmlns:a14="http://schemas.microsoft.com/office/drawing/2010/main">
                <a:solidFill>
                  <a:srgbClr val="FFFFFF"/>
                </a:solidFill>
              </a14:hiddenFill>
            </a:ext>
          </a:extLst>
        </p:spPr>
        <p:txBody>
          <a:bodyPr/>
          <a:lstStyle/>
          <a:p>
            <a:endParaRPr lang="de-DE"/>
          </a:p>
        </p:txBody>
      </p:sp>
      <p:sp>
        <p:nvSpPr>
          <p:cNvPr id="2" name="Textfeld 1"/>
          <p:cNvSpPr txBox="1"/>
          <p:nvPr/>
        </p:nvSpPr>
        <p:spPr>
          <a:xfrm>
            <a:off x="5729257" y="348106"/>
            <a:ext cx="2182008" cy="553998"/>
          </a:xfrm>
          <a:prstGeom prst="rect">
            <a:avLst/>
          </a:prstGeom>
          <a:noFill/>
        </p:spPr>
        <p:txBody>
          <a:bodyPr wrap="none" rtlCol="0">
            <a:spAutoFit/>
          </a:bodyPr>
          <a:lstStyle/>
          <a:p>
            <a:r>
              <a:rPr lang="de-DE" sz="1000" b="1" dirty="0" smtClean="0"/>
              <a:t>Ministerium für</a:t>
            </a:r>
          </a:p>
          <a:p>
            <a:r>
              <a:rPr lang="de-DE" sz="1000" b="1" dirty="0" smtClean="0"/>
              <a:t>Schule und Bildung</a:t>
            </a:r>
          </a:p>
          <a:p>
            <a:r>
              <a:rPr lang="de-DE" sz="1000" b="1" dirty="0" smtClean="0"/>
              <a:t>des Landes Nordrhein-Westfalen</a:t>
            </a:r>
            <a:endParaRPr lang="de-DE" sz="1000" b="1" dirty="0"/>
          </a:p>
        </p:txBody>
      </p:sp>
      <p:graphicFrame>
        <p:nvGraphicFramePr>
          <p:cNvPr id="10" name="Objekt 9"/>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2904" name="Bitmap-Bild" r:id="rId10" imgW="1517728" imgH="374735" progId="Paint.Picture">
                  <p:embed/>
                </p:oleObj>
              </mc:Choice>
              <mc:Fallback>
                <p:oleObj name="Bitmap-Bild" r:id="rId10" imgW="1517728" imgH="374735" progId="Paint.Picture">
                  <p:embed/>
                  <p:pic>
                    <p:nvPicPr>
                      <p:cNvPr id="10" name="Objek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5" r:id="rId4"/>
    <p:sldLayoutId id="2147483660" r:id="rId5"/>
    <p:sldLayoutId id="2147483662" r:id="rId6"/>
  </p:sldLayoutIdLst>
  <p:timing>
    <p:tnLst>
      <p:par>
        <p:cTn id="1" dur="indefinite" restart="never" nodeType="tmRoot"/>
      </p:par>
    </p:tnLst>
  </p:timing>
  <p:hf hdr="0" dt="0"/>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BoldMT" charset="0"/>
        </a:defRPr>
      </a:lvl2pPr>
      <a:lvl3pPr algn="l" rtl="0" eaLnBrk="1" fontAlgn="base" hangingPunct="1">
        <a:spcBef>
          <a:spcPct val="0"/>
        </a:spcBef>
        <a:spcAft>
          <a:spcPct val="0"/>
        </a:spcAft>
        <a:defRPr sz="2000" b="1">
          <a:solidFill>
            <a:schemeClr val="tx1"/>
          </a:solidFill>
          <a:latin typeface="Arial-BoldMT" charset="0"/>
        </a:defRPr>
      </a:lvl3pPr>
      <a:lvl4pPr algn="l" rtl="0" eaLnBrk="1" fontAlgn="base" hangingPunct="1">
        <a:spcBef>
          <a:spcPct val="0"/>
        </a:spcBef>
        <a:spcAft>
          <a:spcPct val="0"/>
        </a:spcAft>
        <a:defRPr sz="2000" b="1">
          <a:solidFill>
            <a:schemeClr val="tx1"/>
          </a:solidFill>
          <a:latin typeface="Arial-BoldMT" charset="0"/>
        </a:defRPr>
      </a:lvl4pPr>
      <a:lvl5pPr algn="l" rtl="0" eaLnBrk="1" fontAlgn="base" hangingPunct="1">
        <a:spcBef>
          <a:spcPct val="0"/>
        </a:spcBef>
        <a:spcAft>
          <a:spcPct val="0"/>
        </a:spcAft>
        <a:defRPr sz="2000" b="1">
          <a:solidFill>
            <a:schemeClr val="tx1"/>
          </a:solidFill>
          <a:latin typeface="Arial-BoldMT" charset="0"/>
        </a:defRPr>
      </a:lvl5pPr>
      <a:lvl6pPr marL="457200" algn="l" rtl="0" eaLnBrk="1" fontAlgn="base" hangingPunct="1">
        <a:spcBef>
          <a:spcPct val="0"/>
        </a:spcBef>
        <a:spcAft>
          <a:spcPct val="0"/>
        </a:spcAft>
        <a:defRPr sz="2000" b="1">
          <a:solidFill>
            <a:schemeClr val="tx1"/>
          </a:solidFill>
          <a:latin typeface="Arial-BoldMT" charset="0"/>
        </a:defRPr>
      </a:lvl6pPr>
      <a:lvl7pPr marL="914400" algn="l" rtl="0" eaLnBrk="1" fontAlgn="base" hangingPunct="1">
        <a:spcBef>
          <a:spcPct val="0"/>
        </a:spcBef>
        <a:spcAft>
          <a:spcPct val="0"/>
        </a:spcAft>
        <a:defRPr sz="2000" b="1">
          <a:solidFill>
            <a:schemeClr val="tx1"/>
          </a:solidFill>
          <a:latin typeface="Arial-BoldMT" charset="0"/>
        </a:defRPr>
      </a:lvl7pPr>
      <a:lvl8pPr marL="1371600" algn="l" rtl="0" eaLnBrk="1" fontAlgn="base" hangingPunct="1">
        <a:spcBef>
          <a:spcPct val="0"/>
        </a:spcBef>
        <a:spcAft>
          <a:spcPct val="0"/>
        </a:spcAft>
        <a:defRPr sz="2000" b="1">
          <a:solidFill>
            <a:schemeClr val="tx1"/>
          </a:solidFill>
          <a:latin typeface="Arial-BoldMT" charset="0"/>
        </a:defRPr>
      </a:lvl8pPr>
      <a:lvl9pPr marL="1828800" algn="l" rtl="0" eaLnBrk="1" fontAlgn="base" hangingPunct="1">
        <a:spcBef>
          <a:spcPct val="0"/>
        </a:spcBef>
        <a:spcAft>
          <a:spcPct val="0"/>
        </a:spcAft>
        <a:defRPr sz="2000" b="1">
          <a:solidFill>
            <a:schemeClr val="tx1"/>
          </a:solidFill>
          <a:latin typeface="Arial-BoldMT" charset="0"/>
        </a:defRPr>
      </a:lvl9pPr>
    </p:titleStyle>
    <p:bodyStyle>
      <a:lvl1pPr marL="342900" indent="-342900" algn="l" rtl="0" eaLnBrk="1" fontAlgn="base" hangingPunct="1">
        <a:spcBef>
          <a:spcPct val="20000"/>
        </a:spcBef>
        <a:spcAft>
          <a:spcPct val="0"/>
        </a:spcAft>
        <a:buChar char="•"/>
        <a:defRPr sz="21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100">
          <a:solidFill>
            <a:schemeClr val="tx1"/>
          </a:solidFill>
          <a:latin typeface="+mn-lt"/>
        </a:defRPr>
      </a:lvl2pPr>
      <a:lvl3pPr marL="1143000" indent="-228600" algn="l" rtl="0" eaLnBrk="1" fontAlgn="base" hangingPunct="1">
        <a:spcBef>
          <a:spcPct val="20000"/>
        </a:spcBef>
        <a:spcAft>
          <a:spcPct val="0"/>
        </a:spcAft>
        <a:buChar char="•"/>
        <a:defRPr sz="21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12"/>
          <p:cNvSpPr>
            <a:spLocks noChangeArrowheads="1"/>
          </p:cNvSpPr>
          <p:nvPr/>
        </p:nvSpPr>
        <p:spPr bwMode="auto">
          <a:xfrm>
            <a:off x="0" y="1268413"/>
            <a:ext cx="9144000" cy="5040312"/>
          </a:xfrm>
          <a:prstGeom prst="rect">
            <a:avLst/>
          </a:prstGeom>
          <a:solidFill>
            <a:srgbClr val="6699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nSpc>
                <a:spcPct val="90000"/>
              </a:lnSpc>
              <a:spcBef>
                <a:spcPct val="20000"/>
              </a:spcBef>
            </a:pPr>
            <a:endParaRPr lang="de-DE" sz="2900" dirty="0">
              <a:solidFill>
                <a:srgbClr val="000000"/>
              </a:solidFill>
            </a:endParaRPr>
          </a:p>
        </p:txBody>
      </p:sp>
      <p:sp>
        <p:nvSpPr>
          <p:cNvPr id="1026" name="Rectangle 2"/>
          <p:cNvSpPr>
            <a:spLocks noGrp="1" noChangeArrowheads="1"/>
          </p:cNvSpPr>
          <p:nvPr>
            <p:ph type="title"/>
          </p:nvPr>
        </p:nvSpPr>
        <p:spPr bwMode="auto">
          <a:xfrm>
            <a:off x="539750" y="1268413"/>
            <a:ext cx="8064500" cy="416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smtClean="0"/>
              <a:t>Titelmasterformat durch Klicken bearbeiten</a:t>
            </a:r>
          </a:p>
        </p:txBody>
      </p:sp>
      <p:sp>
        <p:nvSpPr>
          <p:cNvPr id="1027" name="Rectangle 3"/>
          <p:cNvSpPr>
            <a:spLocks noGrp="1" noChangeArrowheads="1"/>
          </p:cNvSpPr>
          <p:nvPr>
            <p:ph type="body" idx="1"/>
          </p:nvPr>
        </p:nvSpPr>
        <p:spPr bwMode="auto">
          <a:xfrm>
            <a:off x="539750" y="1973179"/>
            <a:ext cx="8064500" cy="376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smtClean="0"/>
              <a:t>Textmasterformate durch Klicken bearbeiten</a:t>
            </a:r>
          </a:p>
          <a:p>
            <a:pPr lvl="1"/>
            <a:r>
              <a:rPr lang="de-DE" altLang="de-DE" dirty="0" smtClean="0"/>
              <a:t>Zweite Ebene</a:t>
            </a:r>
          </a:p>
          <a:p>
            <a:pPr lvl="2"/>
            <a:r>
              <a:rPr lang="de-DE" altLang="de-DE" dirty="0" smtClean="0"/>
              <a:t>Dritte Ebene</a:t>
            </a:r>
          </a:p>
        </p:txBody>
      </p:sp>
      <p:pic>
        <p:nvPicPr>
          <p:cNvPr id="1034" name="Picture 10" descr="NRW_MSW_RGB"/>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80292"/>
          <a:stretch/>
        </p:blipFill>
        <p:spPr bwMode="auto">
          <a:xfrm>
            <a:off x="8049544" y="404813"/>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1036" name="AutoShape 12" descr="Logo_NRW_MS_RZ"/>
          <p:cNvSpPr>
            <a:spLocks noChangeAspect="1" noChangeArrowheads="1"/>
          </p:cNvSpPr>
          <p:nvPr/>
        </p:nvSpPr>
        <p:spPr bwMode="auto">
          <a:xfrm>
            <a:off x="1509713" y="2805113"/>
            <a:ext cx="6124575" cy="1247775"/>
          </a:xfrm>
          <a:prstGeom prst="rect">
            <a:avLst/>
          </a:prstGeom>
          <a:noFill/>
          <a:extLst>
            <a:ext uri="{909E8E84-426E-40DD-AFC4-6F175D3DCCD1}">
              <a14:hiddenFill xmlns:a14="http://schemas.microsoft.com/office/drawing/2010/main">
                <a:solidFill>
                  <a:srgbClr val="FFFFFF"/>
                </a:solidFill>
              </a14:hiddenFill>
            </a:ext>
          </a:extLst>
        </p:spPr>
        <p:txBody>
          <a:bodyPr/>
          <a:lstStyle/>
          <a:p>
            <a:pPr>
              <a:lnSpc>
                <a:spcPct val="90000"/>
              </a:lnSpc>
              <a:spcBef>
                <a:spcPct val="20000"/>
              </a:spcBef>
            </a:pPr>
            <a:endParaRPr lang="de-DE" sz="2900">
              <a:solidFill>
                <a:srgbClr val="000000"/>
              </a:solidFill>
            </a:endParaRPr>
          </a:p>
        </p:txBody>
      </p:sp>
      <p:sp>
        <p:nvSpPr>
          <p:cNvPr id="2" name="Textfeld 1"/>
          <p:cNvSpPr txBox="1"/>
          <p:nvPr/>
        </p:nvSpPr>
        <p:spPr>
          <a:xfrm>
            <a:off x="5729257" y="348106"/>
            <a:ext cx="2182008" cy="569387"/>
          </a:xfrm>
          <a:prstGeom prst="rect">
            <a:avLst/>
          </a:prstGeom>
          <a:noFill/>
        </p:spPr>
        <p:txBody>
          <a:bodyPr wrap="none" rtlCol="0">
            <a:spAutoFit/>
          </a:bodyPr>
          <a:lstStyle/>
          <a:p>
            <a:pPr>
              <a:lnSpc>
                <a:spcPct val="90000"/>
              </a:lnSpc>
              <a:spcBef>
                <a:spcPct val="20000"/>
              </a:spcBef>
            </a:pPr>
            <a:r>
              <a:rPr lang="de-DE" sz="1000" b="1" dirty="0" smtClean="0">
                <a:solidFill>
                  <a:srgbClr val="000000"/>
                </a:solidFill>
              </a:rPr>
              <a:t>Ministerium für</a:t>
            </a:r>
          </a:p>
          <a:p>
            <a:pPr>
              <a:lnSpc>
                <a:spcPct val="90000"/>
              </a:lnSpc>
              <a:spcBef>
                <a:spcPct val="20000"/>
              </a:spcBef>
            </a:pPr>
            <a:r>
              <a:rPr lang="de-DE" sz="1000" b="1" dirty="0" smtClean="0">
                <a:solidFill>
                  <a:srgbClr val="000000"/>
                </a:solidFill>
              </a:rPr>
              <a:t>Schule und Bildung</a:t>
            </a:r>
          </a:p>
          <a:p>
            <a:pPr>
              <a:lnSpc>
                <a:spcPct val="90000"/>
              </a:lnSpc>
              <a:spcBef>
                <a:spcPct val="20000"/>
              </a:spcBef>
            </a:pPr>
            <a:r>
              <a:rPr lang="de-DE" sz="1000" b="1" dirty="0" smtClean="0">
                <a:solidFill>
                  <a:srgbClr val="000000"/>
                </a:solidFill>
              </a:rPr>
              <a:t>des Landes Nordrhein-Westfalen</a:t>
            </a:r>
            <a:endParaRPr lang="de-DE" sz="1000" b="1" dirty="0">
              <a:solidFill>
                <a:srgbClr val="000000"/>
              </a:solidFill>
            </a:endParaRPr>
          </a:p>
        </p:txBody>
      </p:sp>
      <p:graphicFrame>
        <p:nvGraphicFramePr>
          <p:cNvPr id="10" name="Objekt 9"/>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5977" name="Bitmap-Bild" r:id="rId8" imgW="1517728" imgH="374735" progId="Paint.Picture">
                  <p:embed/>
                </p:oleObj>
              </mc:Choice>
              <mc:Fallback>
                <p:oleObj name="Bitmap-Bild" r:id="rId8" imgW="1517728" imgH="374735" progId="Paint.Picture">
                  <p:embed/>
                  <p:pic>
                    <p:nvPicPr>
                      <p:cNvPr id="10" name="Objekt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820802269"/>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transition>
    <p:fade/>
  </p:transition>
  <p:timing>
    <p:tnLst>
      <p:par>
        <p:cTn id="1" dur="indefinite" restart="never" nodeType="tmRoot"/>
      </p:par>
    </p:tnLst>
  </p:timing>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BoldMT" charset="0"/>
        </a:defRPr>
      </a:lvl2pPr>
      <a:lvl3pPr algn="l" rtl="0" eaLnBrk="1" fontAlgn="base" hangingPunct="1">
        <a:spcBef>
          <a:spcPct val="0"/>
        </a:spcBef>
        <a:spcAft>
          <a:spcPct val="0"/>
        </a:spcAft>
        <a:defRPr sz="2000" b="1">
          <a:solidFill>
            <a:schemeClr val="tx1"/>
          </a:solidFill>
          <a:latin typeface="Arial-BoldMT" charset="0"/>
        </a:defRPr>
      </a:lvl3pPr>
      <a:lvl4pPr algn="l" rtl="0" eaLnBrk="1" fontAlgn="base" hangingPunct="1">
        <a:spcBef>
          <a:spcPct val="0"/>
        </a:spcBef>
        <a:spcAft>
          <a:spcPct val="0"/>
        </a:spcAft>
        <a:defRPr sz="2000" b="1">
          <a:solidFill>
            <a:schemeClr val="tx1"/>
          </a:solidFill>
          <a:latin typeface="Arial-BoldMT" charset="0"/>
        </a:defRPr>
      </a:lvl4pPr>
      <a:lvl5pPr algn="l" rtl="0" eaLnBrk="1" fontAlgn="base" hangingPunct="1">
        <a:spcBef>
          <a:spcPct val="0"/>
        </a:spcBef>
        <a:spcAft>
          <a:spcPct val="0"/>
        </a:spcAft>
        <a:defRPr sz="2000" b="1">
          <a:solidFill>
            <a:schemeClr val="tx1"/>
          </a:solidFill>
          <a:latin typeface="Arial-BoldMT" charset="0"/>
        </a:defRPr>
      </a:lvl5pPr>
      <a:lvl6pPr marL="457200" algn="l" rtl="0" eaLnBrk="1" fontAlgn="base" hangingPunct="1">
        <a:spcBef>
          <a:spcPct val="0"/>
        </a:spcBef>
        <a:spcAft>
          <a:spcPct val="0"/>
        </a:spcAft>
        <a:defRPr sz="2000" b="1">
          <a:solidFill>
            <a:schemeClr val="tx1"/>
          </a:solidFill>
          <a:latin typeface="Arial-BoldMT" charset="0"/>
        </a:defRPr>
      </a:lvl6pPr>
      <a:lvl7pPr marL="914400" algn="l" rtl="0" eaLnBrk="1" fontAlgn="base" hangingPunct="1">
        <a:spcBef>
          <a:spcPct val="0"/>
        </a:spcBef>
        <a:spcAft>
          <a:spcPct val="0"/>
        </a:spcAft>
        <a:defRPr sz="2000" b="1">
          <a:solidFill>
            <a:schemeClr val="tx1"/>
          </a:solidFill>
          <a:latin typeface="Arial-BoldMT" charset="0"/>
        </a:defRPr>
      </a:lvl7pPr>
      <a:lvl8pPr marL="1371600" algn="l" rtl="0" eaLnBrk="1" fontAlgn="base" hangingPunct="1">
        <a:spcBef>
          <a:spcPct val="0"/>
        </a:spcBef>
        <a:spcAft>
          <a:spcPct val="0"/>
        </a:spcAft>
        <a:defRPr sz="2000" b="1">
          <a:solidFill>
            <a:schemeClr val="tx1"/>
          </a:solidFill>
          <a:latin typeface="Arial-BoldMT" charset="0"/>
        </a:defRPr>
      </a:lvl8pPr>
      <a:lvl9pPr marL="1828800" algn="l" rtl="0" eaLnBrk="1" fontAlgn="base" hangingPunct="1">
        <a:spcBef>
          <a:spcPct val="0"/>
        </a:spcBef>
        <a:spcAft>
          <a:spcPct val="0"/>
        </a:spcAft>
        <a:defRPr sz="2000" b="1">
          <a:solidFill>
            <a:schemeClr val="tx1"/>
          </a:solidFill>
          <a:latin typeface="Arial-BoldMT" charset="0"/>
        </a:defRPr>
      </a:lvl9pPr>
    </p:titleStyle>
    <p:bodyStyle>
      <a:lvl1pPr marL="342900" indent="-342900" algn="l" rtl="0" eaLnBrk="1" fontAlgn="base" hangingPunct="1">
        <a:spcBef>
          <a:spcPct val="20000"/>
        </a:spcBef>
        <a:spcAft>
          <a:spcPct val="0"/>
        </a:spcAft>
        <a:buChar char="•"/>
        <a:defRPr sz="21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100">
          <a:solidFill>
            <a:schemeClr val="tx1"/>
          </a:solidFill>
          <a:latin typeface="+mn-lt"/>
        </a:defRPr>
      </a:lvl2pPr>
      <a:lvl3pPr marL="1143000" indent="-228600" algn="l" rtl="0" eaLnBrk="1" fontAlgn="base" hangingPunct="1">
        <a:spcBef>
          <a:spcPct val="20000"/>
        </a:spcBef>
        <a:spcAft>
          <a:spcPct val="0"/>
        </a:spcAft>
        <a:buChar char="•"/>
        <a:defRPr sz="21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12"/>
          <p:cNvSpPr>
            <a:spLocks noChangeArrowheads="1"/>
          </p:cNvSpPr>
          <p:nvPr userDrawn="1"/>
        </p:nvSpPr>
        <p:spPr bwMode="auto">
          <a:xfrm>
            <a:off x="0" y="1268415"/>
            <a:ext cx="9144000" cy="5040312"/>
          </a:xfrm>
          <a:prstGeom prst="rect">
            <a:avLst/>
          </a:prstGeom>
          <a:solidFill>
            <a:srgbClr val="6699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8" rIns="91438" bIns="45718"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1026" name="Rectangle 2"/>
          <p:cNvSpPr>
            <a:spLocks noGrp="1" noChangeArrowheads="1"/>
          </p:cNvSpPr>
          <p:nvPr>
            <p:ph type="title"/>
          </p:nvPr>
        </p:nvSpPr>
        <p:spPr bwMode="auto">
          <a:xfrm>
            <a:off x="539750" y="1268415"/>
            <a:ext cx="8064500" cy="416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a:t>Titelmasterformat durch Klicken bearbeiten</a:t>
            </a:r>
          </a:p>
        </p:txBody>
      </p:sp>
      <p:sp>
        <p:nvSpPr>
          <p:cNvPr id="1027" name="Rectangle 3"/>
          <p:cNvSpPr>
            <a:spLocks noGrp="1" noChangeArrowheads="1"/>
          </p:cNvSpPr>
          <p:nvPr>
            <p:ph type="body" idx="1"/>
          </p:nvPr>
        </p:nvSpPr>
        <p:spPr bwMode="auto">
          <a:xfrm>
            <a:off x="539750" y="1973179"/>
            <a:ext cx="8064500" cy="376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a:t>Textmasterformate durch Klicken bearbeiten</a:t>
            </a:r>
          </a:p>
          <a:p>
            <a:pPr lvl="1"/>
            <a:r>
              <a:rPr lang="de-DE" altLang="de-DE" dirty="0"/>
              <a:t>Zweite Ebene</a:t>
            </a:r>
          </a:p>
          <a:p>
            <a:pPr lvl="2"/>
            <a:r>
              <a:rPr lang="de-DE" altLang="de-DE" dirty="0"/>
              <a:t>Dritte Ebene</a:t>
            </a:r>
          </a:p>
        </p:txBody>
      </p:sp>
      <p:sp>
        <p:nvSpPr>
          <p:cNvPr id="1031" name="Rectangle 7"/>
          <p:cNvSpPr>
            <a:spLocks noGrp="1" noChangeArrowheads="1"/>
          </p:cNvSpPr>
          <p:nvPr>
            <p:ph type="ftr" sz="quarter" idx="3"/>
          </p:nvPr>
        </p:nvSpPr>
        <p:spPr bwMode="auto">
          <a:xfrm>
            <a:off x="900115" y="6506153"/>
            <a:ext cx="2087562"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b="1"/>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800" b="1" i="0" u="none" strike="noStrike" kern="1200" cap="none" spc="0" normalizeH="0" baseline="0" noProof="0" dirty="0">
                <a:ln>
                  <a:noFill/>
                </a:ln>
                <a:solidFill>
                  <a:srgbClr val="000000"/>
                </a:solidFill>
                <a:effectLst/>
                <a:uLnTx/>
                <a:uFillTx/>
                <a:latin typeface="Arial"/>
                <a:ea typeface="+mn-ea"/>
                <a:cs typeface="+mn-cs"/>
              </a:rPr>
              <a:t>Präsentationstitel       </a:t>
            </a:r>
            <a:r>
              <a:rPr kumimoji="0" lang="de-DE" altLang="de-DE" sz="800" b="0" i="0" u="none" strike="noStrike" kern="1200" cap="none" spc="0" normalizeH="0" baseline="0" noProof="0" dirty="0">
                <a:ln>
                  <a:noFill/>
                </a:ln>
                <a:solidFill>
                  <a:srgbClr val="000000"/>
                </a:solidFill>
                <a:effectLst/>
                <a:uLnTx/>
                <a:uFillTx/>
                <a:latin typeface="Arial"/>
                <a:ea typeface="+mn-ea"/>
                <a:cs typeface="+mn-cs"/>
              </a:rPr>
              <a:t>Ort, Datum</a:t>
            </a:r>
          </a:p>
        </p:txBody>
      </p:sp>
      <p:sp>
        <p:nvSpPr>
          <p:cNvPr id="1032"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‹Nr.›</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034" name="Picture 10" descr="NRW_MSW_RGB"/>
          <p:cNvPicPr>
            <a:picLocks noChangeAspect="1" noChangeArrowheads="1"/>
          </p:cNvPicPr>
          <p:nvPr/>
        </p:nvPicPr>
        <p:blipFill rotWithShape="1">
          <a:blip r:embed="rId10" cstate="email">
            <a:extLst>
              <a:ext uri="{28A0092B-C50C-407E-A947-70E740481C1C}">
                <a14:useLocalDpi xmlns:a14="http://schemas.microsoft.com/office/drawing/2010/main"/>
              </a:ext>
            </a:extLst>
          </a:blip>
          <a:srcRect l="80292"/>
          <a:stretch/>
        </p:blipFill>
        <p:spPr bwMode="auto">
          <a:xfrm>
            <a:off x="8049544" y="404813"/>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1036" name="AutoShape 12" descr="Logo_NRW_MS_RZ"/>
          <p:cNvSpPr>
            <a:spLocks noChangeAspect="1" noChangeArrowheads="1"/>
          </p:cNvSpPr>
          <p:nvPr/>
        </p:nvSpPr>
        <p:spPr bwMode="auto">
          <a:xfrm>
            <a:off x="1509715" y="2805115"/>
            <a:ext cx="6124575" cy="1247775"/>
          </a:xfrm>
          <a:prstGeom prst="rect">
            <a:avLst/>
          </a:prstGeom>
          <a:noFill/>
          <a:extLst>
            <a:ext uri="{909E8E84-426E-40DD-AFC4-6F175D3DCCD1}">
              <a14:hiddenFill xmlns:a14="http://schemas.microsoft.com/office/drawing/2010/main">
                <a:solidFill>
                  <a:srgbClr val="FFFFFF"/>
                </a:solidFill>
              </a14:hiddenFill>
            </a:ext>
          </a:extLst>
        </p:spPr>
        <p:txBody>
          <a:bodyPr lIns="91438" tIns="45718" rIns="91438" bIns="45718"/>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extfeld 1"/>
          <p:cNvSpPr txBox="1"/>
          <p:nvPr/>
        </p:nvSpPr>
        <p:spPr>
          <a:xfrm>
            <a:off x="5729256" y="348108"/>
            <a:ext cx="2320288" cy="553994"/>
          </a:xfrm>
          <a:prstGeom prst="rect">
            <a:avLst/>
          </a:prstGeom>
          <a:noFill/>
        </p:spPr>
        <p:txBody>
          <a:bodyPr wrap="square" lIns="91438" tIns="45718" rIns="91438" bIns="45718"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Ministerium für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Schule und Bildung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000" b="1" i="0" u="none" strike="noStrike" kern="1200" cap="none" spc="0" normalizeH="0" baseline="0" noProof="0" dirty="0">
                <a:ln>
                  <a:noFill/>
                </a:ln>
                <a:solidFill>
                  <a:srgbClr val="000000"/>
                </a:solidFill>
                <a:effectLst/>
                <a:uLnTx/>
                <a:uFillTx/>
                <a:latin typeface="Arial"/>
                <a:ea typeface="+mn-ea"/>
                <a:cs typeface="+mn-cs"/>
              </a:rPr>
              <a:t>des Landes Nordrhein-Westfalen</a:t>
            </a:r>
          </a:p>
        </p:txBody>
      </p:sp>
      <p:sp>
        <p:nvSpPr>
          <p:cNvPr id="5" name="Rectangle 2"/>
          <p:cNvSpPr>
            <a:spLocks noChangeArrowheads="1"/>
          </p:cNvSpPr>
          <p:nvPr userDrawn="1"/>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000000"/>
              </a:solidFill>
              <a:effectLst/>
              <a:uLnTx/>
              <a:uFillTx/>
              <a:latin typeface="Arial"/>
              <a:ea typeface="+mn-ea"/>
              <a:cs typeface="+mn-cs"/>
            </a:endParaRPr>
          </a:p>
        </p:txBody>
      </p:sp>
      <p:graphicFrame>
        <p:nvGraphicFramePr>
          <p:cNvPr id="12" name="Objekt 11"/>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6979" name="Bitmap-Bild" r:id="rId11" imgW="1517728" imgH="374735" progId="Paint.Picture">
                  <p:embed/>
                </p:oleObj>
              </mc:Choice>
              <mc:Fallback>
                <p:oleObj name="Bitmap-Bild" r:id="rId11" imgW="1517728" imgH="374735" progId="Paint.Picture">
                  <p:embed/>
                  <p:pic>
                    <p:nvPicPr>
                      <p:cNvPr id="10" name="Objek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59727092"/>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80" r:id="rId5"/>
    <p:sldLayoutId id="2147483678" r:id="rId6"/>
    <p:sldLayoutId id="2147483679" r:id="rId7"/>
  </p:sldLayoutIdLst>
  <p:timing>
    <p:tnLst>
      <p:par>
        <p:cTn id="1" dur="indefinite" restart="never" nodeType="tmRoot"/>
      </p:par>
    </p:tnLst>
  </p:timing>
  <p:hf hdr="0" ftr="0" dt="0"/>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BoldMT" charset="0"/>
        </a:defRPr>
      </a:lvl2pPr>
      <a:lvl3pPr algn="l" rtl="0" eaLnBrk="1" fontAlgn="base" hangingPunct="1">
        <a:spcBef>
          <a:spcPct val="0"/>
        </a:spcBef>
        <a:spcAft>
          <a:spcPct val="0"/>
        </a:spcAft>
        <a:defRPr sz="2000" b="1">
          <a:solidFill>
            <a:schemeClr val="tx1"/>
          </a:solidFill>
          <a:latin typeface="Arial-BoldMT" charset="0"/>
        </a:defRPr>
      </a:lvl3pPr>
      <a:lvl4pPr algn="l" rtl="0" eaLnBrk="1" fontAlgn="base" hangingPunct="1">
        <a:spcBef>
          <a:spcPct val="0"/>
        </a:spcBef>
        <a:spcAft>
          <a:spcPct val="0"/>
        </a:spcAft>
        <a:defRPr sz="2000" b="1">
          <a:solidFill>
            <a:schemeClr val="tx1"/>
          </a:solidFill>
          <a:latin typeface="Arial-BoldMT" charset="0"/>
        </a:defRPr>
      </a:lvl4pPr>
      <a:lvl5pPr algn="l" rtl="0" eaLnBrk="1" fontAlgn="base" hangingPunct="1">
        <a:spcBef>
          <a:spcPct val="0"/>
        </a:spcBef>
        <a:spcAft>
          <a:spcPct val="0"/>
        </a:spcAft>
        <a:defRPr sz="2000" b="1">
          <a:solidFill>
            <a:schemeClr val="tx1"/>
          </a:solidFill>
          <a:latin typeface="Arial-BoldMT" charset="0"/>
        </a:defRPr>
      </a:lvl5pPr>
      <a:lvl6pPr marL="457191" algn="l" rtl="0" eaLnBrk="1" fontAlgn="base" hangingPunct="1">
        <a:spcBef>
          <a:spcPct val="0"/>
        </a:spcBef>
        <a:spcAft>
          <a:spcPct val="0"/>
        </a:spcAft>
        <a:defRPr sz="2000" b="1">
          <a:solidFill>
            <a:schemeClr val="tx1"/>
          </a:solidFill>
          <a:latin typeface="Arial-BoldMT" charset="0"/>
        </a:defRPr>
      </a:lvl6pPr>
      <a:lvl7pPr marL="914382" algn="l" rtl="0" eaLnBrk="1" fontAlgn="base" hangingPunct="1">
        <a:spcBef>
          <a:spcPct val="0"/>
        </a:spcBef>
        <a:spcAft>
          <a:spcPct val="0"/>
        </a:spcAft>
        <a:defRPr sz="2000" b="1">
          <a:solidFill>
            <a:schemeClr val="tx1"/>
          </a:solidFill>
          <a:latin typeface="Arial-BoldMT" charset="0"/>
        </a:defRPr>
      </a:lvl7pPr>
      <a:lvl8pPr marL="1371573" algn="l" rtl="0" eaLnBrk="1" fontAlgn="base" hangingPunct="1">
        <a:spcBef>
          <a:spcPct val="0"/>
        </a:spcBef>
        <a:spcAft>
          <a:spcPct val="0"/>
        </a:spcAft>
        <a:defRPr sz="2000" b="1">
          <a:solidFill>
            <a:schemeClr val="tx1"/>
          </a:solidFill>
          <a:latin typeface="Arial-BoldMT" charset="0"/>
        </a:defRPr>
      </a:lvl8pPr>
      <a:lvl9pPr marL="1828764" algn="l" rtl="0" eaLnBrk="1" fontAlgn="base" hangingPunct="1">
        <a:spcBef>
          <a:spcPct val="0"/>
        </a:spcBef>
        <a:spcAft>
          <a:spcPct val="0"/>
        </a:spcAft>
        <a:defRPr sz="2000" b="1">
          <a:solidFill>
            <a:schemeClr val="tx1"/>
          </a:solidFill>
          <a:latin typeface="Arial-BoldMT" charset="0"/>
        </a:defRPr>
      </a:lvl9pPr>
    </p:titleStyle>
    <p:bodyStyle>
      <a:lvl1pPr marL="342893" indent="-342893" algn="l" rtl="0" eaLnBrk="1" fontAlgn="base" hangingPunct="1">
        <a:spcBef>
          <a:spcPct val="20000"/>
        </a:spcBef>
        <a:spcAft>
          <a:spcPct val="0"/>
        </a:spcAft>
        <a:buChar char="•"/>
        <a:defRPr sz="2100">
          <a:solidFill>
            <a:schemeClr val="tx1"/>
          </a:solidFill>
          <a:latin typeface="+mn-lt"/>
          <a:ea typeface="+mn-ea"/>
          <a:cs typeface="+mn-cs"/>
        </a:defRPr>
      </a:lvl1pPr>
      <a:lvl2pPr marL="742936" indent="-285744" algn="l" rtl="0" eaLnBrk="1" fontAlgn="base" hangingPunct="1">
        <a:spcBef>
          <a:spcPct val="20000"/>
        </a:spcBef>
        <a:spcAft>
          <a:spcPct val="0"/>
        </a:spcAft>
        <a:buChar char="–"/>
        <a:defRPr sz="2100">
          <a:solidFill>
            <a:schemeClr val="tx1"/>
          </a:solidFill>
          <a:latin typeface="+mn-lt"/>
        </a:defRPr>
      </a:lvl2pPr>
      <a:lvl3pPr marL="1142977" indent="-228595" algn="l" rtl="0" eaLnBrk="1" fontAlgn="base" hangingPunct="1">
        <a:spcBef>
          <a:spcPct val="20000"/>
        </a:spcBef>
        <a:spcAft>
          <a:spcPct val="0"/>
        </a:spcAft>
        <a:buChar char="•"/>
        <a:defRPr sz="2100">
          <a:solidFill>
            <a:schemeClr val="tx1"/>
          </a:solidFill>
          <a:latin typeface="+mn-lt"/>
        </a:defRPr>
      </a:lvl3pPr>
      <a:lvl4pPr marL="1600168" indent="-228595" algn="l" rtl="0" eaLnBrk="1" fontAlgn="base" hangingPunct="1">
        <a:spcBef>
          <a:spcPct val="20000"/>
        </a:spcBef>
        <a:spcAft>
          <a:spcPct val="0"/>
        </a:spcAft>
        <a:buChar char="–"/>
        <a:defRPr sz="2000">
          <a:solidFill>
            <a:schemeClr val="tx1"/>
          </a:solidFill>
          <a:latin typeface="+mn-lt"/>
        </a:defRPr>
      </a:lvl4pPr>
      <a:lvl5pPr marL="2057359" indent="-228595" algn="l" rtl="0" eaLnBrk="1" fontAlgn="base" hangingPunct="1">
        <a:spcBef>
          <a:spcPct val="20000"/>
        </a:spcBef>
        <a:spcAft>
          <a:spcPct val="0"/>
        </a:spcAft>
        <a:buChar char="»"/>
        <a:defRPr sz="2000">
          <a:solidFill>
            <a:schemeClr val="tx1"/>
          </a:solidFill>
          <a:latin typeface="+mn-lt"/>
        </a:defRPr>
      </a:lvl5pPr>
      <a:lvl6pPr marL="2514550" indent="-228595" algn="l" rtl="0" eaLnBrk="1" fontAlgn="base" hangingPunct="1">
        <a:spcBef>
          <a:spcPct val="20000"/>
        </a:spcBef>
        <a:spcAft>
          <a:spcPct val="0"/>
        </a:spcAft>
        <a:buChar char="»"/>
        <a:defRPr sz="2000">
          <a:solidFill>
            <a:schemeClr val="tx1"/>
          </a:solidFill>
          <a:latin typeface="+mn-lt"/>
        </a:defRPr>
      </a:lvl6pPr>
      <a:lvl7pPr marL="2971741" indent="-228595" algn="l" rtl="0" eaLnBrk="1" fontAlgn="base" hangingPunct="1">
        <a:spcBef>
          <a:spcPct val="20000"/>
        </a:spcBef>
        <a:spcAft>
          <a:spcPct val="0"/>
        </a:spcAft>
        <a:buChar char="»"/>
        <a:defRPr sz="2000">
          <a:solidFill>
            <a:schemeClr val="tx1"/>
          </a:solidFill>
          <a:latin typeface="+mn-lt"/>
        </a:defRPr>
      </a:lvl7pPr>
      <a:lvl8pPr marL="3428932" indent="-228595" algn="l" rtl="0" eaLnBrk="1" fontAlgn="base" hangingPunct="1">
        <a:spcBef>
          <a:spcPct val="20000"/>
        </a:spcBef>
        <a:spcAft>
          <a:spcPct val="0"/>
        </a:spcAft>
        <a:buChar char="»"/>
        <a:defRPr sz="2000">
          <a:solidFill>
            <a:schemeClr val="tx1"/>
          </a:solidFill>
          <a:latin typeface="+mn-lt"/>
        </a:defRPr>
      </a:lvl8pPr>
      <a:lvl9pPr marL="3886122" indent="-228595" algn="l" rtl="0" eaLnBrk="1" fontAlgn="base" hangingPunct="1">
        <a:spcBef>
          <a:spcPct val="20000"/>
        </a:spcBef>
        <a:spcAft>
          <a:spcPct val="0"/>
        </a:spcAft>
        <a:buChar char="»"/>
        <a:defRPr sz="2000">
          <a:solidFill>
            <a:schemeClr val="tx1"/>
          </a:solidFill>
          <a:latin typeface="+mn-lt"/>
        </a:defRPr>
      </a:lvl9pPr>
    </p:bodyStyle>
    <p:otherStyle>
      <a:defPPr>
        <a:defRPr lang="de-DE"/>
      </a:defPPr>
      <a:lvl1pPr marL="0" algn="l" defTabSz="914382" rtl="0" eaLnBrk="1" latinLnBrk="0" hangingPunct="1">
        <a:defRPr sz="1800" kern="1200">
          <a:solidFill>
            <a:schemeClr val="tx1"/>
          </a:solidFill>
          <a:latin typeface="+mn-lt"/>
          <a:ea typeface="+mn-ea"/>
          <a:cs typeface="+mn-cs"/>
        </a:defRPr>
      </a:lvl1pPr>
      <a:lvl2pPr marL="457191"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3" algn="l" defTabSz="914382" rtl="0" eaLnBrk="1" latinLnBrk="0" hangingPunct="1">
        <a:defRPr sz="1800" kern="1200">
          <a:solidFill>
            <a:schemeClr val="tx1"/>
          </a:solidFill>
          <a:latin typeface="+mn-lt"/>
          <a:ea typeface="+mn-ea"/>
          <a:cs typeface="+mn-cs"/>
        </a:defRPr>
      </a:lvl4pPr>
      <a:lvl5pPr marL="1828764" algn="l" defTabSz="914382" rtl="0" eaLnBrk="1" latinLnBrk="0" hangingPunct="1">
        <a:defRPr sz="1800" kern="1200">
          <a:solidFill>
            <a:schemeClr val="tx1"/>
          </a:solidFill>
          <a:latin typeface="+mn-lt"/>
          <a:ea typeface="+mn-ea"/>
          <a:cs typeface="+mn-cs"/>
        </a:defRPr>
      </a:lvl5pPr>
      <a:lvl6pPr marL="2285955" algn="l" defTabSz="914382" rtl="0" eaLnBrk="1" latinLnBrk="0" hangingPunct="1">
        <a:defRPr sz="1800" kern="1200">
          <a:solidFill>
            <a:schemeClr val="tx1"/>
          </a:solidFill>
          <a:latin typeface="+mn-lt"/>
          <a:ea typeface="+mn-ea"/>
          <a:cs typeface="+mn-cs"/>
        </a:defRPr>
      </a:lvl6pPr>
      <a:lvl7pPr marL="2743146" algn="l" defTabSz="914382" rtl="0" eaLnBrk="1" latinLnBrk="0" hangingPunct="1">
        <a:defRPr sz="1800" kern="1200">
          <a:solidFill>
            <a:schemeClr val="tx1"/>
          </a:solidFill>
          <a:latin typeface="+mn-lt"/>
          <a:ea typeface="+mn-ea"/>
          <a:cs typeface="+mn-cs"/>
        </a:defRPr>
      </a:lvl7pPr>
      <a:lvl8pPr marL="3200336" algn="l" defTabSz="914382" rtl="0" eaLnBrk="1" latinLnBrk="0" hangingPunct="1">
        <a:defRPr sz="1800" kern="1200">
          <a:solidFill>
            <a:schemeClr val="tx1"/>
          </a:solidFill>
          <a:latin typeface="+mn-lt"/>
          <a:ea typeface="+mn-ea"/>
          <a:cs typeface="+mn-cs"/>
        </a:defRPr>
      </a:lvl8pPr>
      <a:lvl9pPr marL="3657526" algn="l" defTabSz="914382"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12"/>
          <p:cNvSpPr>
            <a:spLocks noChangeArrowheads="1"/>
          </p:cNvSpPr>
          <p:nvPr userDrawn="1"/>
        </p:nvSpPr>
        <p:spPr bwMode="auto">
          <a:xfrm>
            <a:off x="0" y="1268415"/>
            <a:ext cx="9144000" cy="5040312"/>
          </a:xfrm>
          <a:prstGeom prst="rect">
            <a:avLst/>
          </a:prstGeom>
          <a:solidFill>
            <a:srgbClr val="6699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38" tIns="45718" rIns="91438" bIns="45718" anchor="ctr"/>
          <a:lstStyle/>
          <a:p>
            <a:pPr fontAlgn="base">
              <a:spcBef>
                <a:spcPct val="0"/>
              </a:spcBef>
              <a:spcAft>
                <a:spcPct val="0"/>
              </a:spcAft>
            </a:pPr>
            <a:endParaRPr lang="de-DE" dirty="0">
              <a:solidFill>
                <a:srgbClr val="000000"/>
              </a:solidFill>
            </a:endParaRPr>
          </a:p>
        </p:txBody>
      </p:sp>
      <p:sp>
        <p:nvSpPr>
          <p:cNvPr id="1026" name="Rectangle 2"/>
          <p:cNvSpPr>
            <a:spLocks noGrp="1" noChangeArrowheads="1"/>
          </p:cNvSpPr>
          <p:nvPr>
            <p:ph type="title"/>
          </p:nvPr>
        </p:nvSpPr>
        <p:spPr bwMode="auto">
          <a:xfrm>
            <a:off x="539750" y="1268415"/>
            <a:ext cx="8064500" cy="416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a:t>Titelmasterformat durch Klicken bearbeiten</a:t>
            </a:r>
          </a:p>
        </p:txBody>
      </p:sp>
      <p:sp>
        <p:nvSpPr>
          <p:cNvPr id="1027" name="Rectangle 3"/>
          <p:cNvSpPr>
            <a:spLocks noGrp="1" noChangeArrowheads="1"/>
          </p:cNvSpPr>
          <p:nvPr>
            <p:ph type="body" idx="1"/>
          </p:nvPr>
        </p:nvSpPr>
        <p:spPr bwMode="auto">
          <a:xfrm>
            <a:off x="539750" y="1973179"/>
            <a:ext cx="8064500" cy="37608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altLang="de-DE" dirty="0"/>
              <a:t>Textmasterformate durch Klicken bearbeiten</a:t>
            </a:r>
          </a:p>
          <a:p>
            <a:pPr lvl="1"/>
            <a:r>
              <a:rPr lang="de-DE" altLang="de-DE" dirty="0"/>
              <a:t>Zweite Ebene</a:t>
            </a:r>
          </a:p>
          <a:p>
            <a:pPr lvl="2"/>
            <a:r>
              <a:rPr lang="de-DE" altLang="de-DE" dirty="0"/>
              <a:t>Dritte Ebene</a:t>
            </a:r>
          </a:p>
        </p:txBody>
      </p:sp>
      <p:sp>
        <p:nvSpPr>
          <p:cNvPr id="1031" name="Rectangle 7"/>
          <p:cNvSpPr>
            <a:spLocks noGrp="1" noChangeArrowheads="1"/>
          </p:cNvSpPr>
          <p:nvPr>
            <p:ph type="ftr" sz="quarter" idx="3"/>
          </p:nvPr>
        </p:nvSpPr>
        <p:spPr bwMode="auto">
          <a:xfrm>
            <a:off x="900115" y="6506153"/>
            <a:ext cx="2087562"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b="1"/>
            </a:lvl1pPr>
          </a:lstStyle>
          <a:p>
            <a:pPr fontAlgn="base">
              <a:spcBef>
                <a:spcPct val="0"/>
              </a:spcBef>
              <a:spcAft>
                <a:spcPct val="0"/>
              </a:spcAft>
            </a:pPr>
            <a:r>
              <a:rPr lang="de-DE" altLang="de-DE" dirty="0">
                <a:solidFill>
                  <a:srgbClr val="000000"/>
                </a:solidFill>
              </a:rPr>
              <a:t>Präsentationstitel       </a:t>
            </a:r>
            <a:r>
              <a:rPr lang="de-DE" altLang="de-DE" b="0" dirty="0">
                <a:solidFill>
                  <a:srgbClr val="000000"/>
                </a:solidFill>
              </a:rPr>
              <a:t>Ort, Datum</a:t>
            </a:r>
          </a:p>
        </p:txBody>
      </p:sp>
      <p:sp>
        <p:nvSpPr>
          <p:cNvPr id="1032" name="Rectangle 8"/>
          <p:cNvSpPr>
            <a:spLocks noGrp="1" noChangeArrowheads="1"/>
          </p:cNvSpPr>
          <p:nvPr>
            <p:ph type="sldNum" sz="quarter" idx="4"/>
          </p:nvPr>
        </p:nvSpPr>
        <p:spPr bwMode="auto">
          <a:xfrm>
            <a:off x="539752" y="6506153"/>
            <a:ext cx="288925" cy="341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defRPr sz="800"/>
            </a:lvl1pPr>
          </a:lstStyle>
          <a:p>
            <a:pPr fontAlgn="base">
              <a:spcBef>
                <a:spcPct val="0"/>
              </a:spcBef>
              <a:spcAft>
                <a:spcPct val="0"/>
              </a:spcAft>
            </a:pPr>
            <a:fld id="{EA1838A0-9147-4F99-A307-ED9E75152A10}" type="slidenum">
              <a:rPr lang="de-DE" altLang="de-DE">
                <a:solidFill>
                  <a:srgbClr val="000000"/>
                </a:solidFill>
              </a:rPr>
              <a:pPr fontAlgn="base">
                <a:spcBef>
                  <a:spcPct val="0"/>
                </a:spcBef>
                <a:spcAft>
                  <a:spcPct val="0"/>
                </a:spcAft>
              </a:pPr>
              <a:t>‹Nr.›</a:t>
            </a:fld>
            <a:endParaRPr lang="de-DE" altLang="de-DE" dirty="0">
              <a:solidFill>
                <a:srgbClr val="000000"/>
              </a:solidFill>
            </a:endParaRPr>
          </a:p>
        </p:txBody>
      </p:sp>
      <p:pic>
        <p:nvPicPr>
          <p:cNvPr id="1034" name="Picture 10" descr="NRW_MSW_RGB"/>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l="80292"/>
          <a:stretch/>
        </p:blipFill>
        <p:spPr bwMode="auto">
          <a:xfrm>
            <a:off x="8049544" y="404466"/>
            <a:ext cx="554706" cy="576262"/>
          </a:xfrm>
          <a:prstGeom prst="rect">
            <a:avLst/>
          </a:prstGeom>
          <a:noFill/>
          <a:extLst>
            <a:ext uri="{909E8E84-426E-40DD-AFC4-6F175D3DCCD1}">
              <a14:hiddenFill xmlns:a14="http://schemas.microsoft.com/office/drawing/2010/main">
                <a:solidFill>
                  <a:srgbClr val="FFFFFF"/>
                </a:solidFill>
              </a14:hiddenFill>
            </a:ext>
          </a:extLst>
        </p:spPr>
      </p:pic>
      <p:sp>
        <p:nvSpPr>
          <p:cNvPr id="1036" name="AutoShape 12" descr="Logo_NRW_MS_RZ"/>
          <p:cNvSpPr>
            <a:spLocks noChangeAspect="1" noChangeArrowheads="1"/>
          </p:cNvSpPr>
          <p:nvPr/>
        </p:nvSpPr>
        <p:spPr bwMode="auto">
          <a:xfrm>
            <a:off x="1509715" y="2805115"/>
            <a:ext cx="6124575" cy="1247775"/>
          </a:xfrm>
          <a:prstGeom prst="rect">
            <a:avLst/>
          </a:prstGeom>
          <a:noFill/>
          <a:extLst>
            <a:ext uri="{909E8E84-426E-40DD-AFC4-6F175D3DCCD1}">
              <a14:hiddenFill xmlns:a14="http://schemas.microsoft.com/office/drawing/2010/main">
                <a:solidFill>
                  <a:srgbClr val="FFFFFF"/>
                </a:solidFill>
              </a14:hiddenFill>
            </a:ext>
          </a:extLst>
        </p:spPr>
        <p:txBody>
          <a:bodyPr lIns="91438" tIns="45718" rIns="91438" bIns="45718"/>
          <a:lstStyle/>
          <a:p>
            <a:pPr fontAlgn="base">
              <a:spcBef>
                <a:spcPct val="0"/>
              </a:spcBef>
              <a:spcAft>
                <a:spcPct val="0"/>
              </a:spcAft>
            </a:pPr>
            <a:endParaRPr lang="de-DE" dirty="0">
              <a:solidFill>
                <a:srgbClr val="000000"/>
              </a:solidFill>
            </a:endParaRPr>
          </a:p>
        </p:txBody>
      </p:sp>
      <p:sp>
        <p:nvSpPr>
          <p:cNvPr id="2" name="Textfeld 1"/>
          <p:cNvSpPr txBox="1"/>
          <p:nvPr/>
        </p:nvSpPr>
        <p:spPr>
          <a:xfrm>
            <a:off x="5729256" y="348108"/>
            <a:ext cx="2320288" cy="553994"/>
          </a:xfrm>
          <a:prstGeom prst="rect">
            <a:avLst/>
          </a:prstGeom>
          <a:noFill/>
        </p:spPr>
        <p:txBody>
          <a:bodyPr wrap="square" lIns="91438" tIns="45718" rIns="91438" bIns="45718" rtlCol="0">
            <a:spAutoFit/>
          </a:bodyPr>
          <a:lstStyle/>
          <a:p>
            <a:pPr fontAlgn="base">
              <a:spcBef>
                <a:spcPct val="0"/>
              </a:spcBef>
              <a:spcAft>
                <a:spcPct val="0"/>
              </a:spcAft>
            </a:pPr>
            <a:r>
              <a:rPr lang="de-DE" sz="1000" b="1" dirty="0">
                <a:solidFill>
                  <a:srgbClr val="000000"/>
                </a:solidFill>
              </a:rPr>
              <a:t>Ministerium für</a:t>
            </a:r>
          </a:p>
          <a:p>
            <a:pPr fontAlgn="base">
              <a:spcBef>
                <a:spcPct val="0"/>
              </a:spcBef>
              <a:spcAft>
                <a:spcPct val="0"/>
              </a:spcAft>
            </a:pPr>
            <a:r>
              <a:rPr lang="de-DE" sz="1000" b="1" dirty="0">
                <a:solidFill>
                  <a:srgbClr val="000000"/>
                </a:solidFill>
              </a:rPr>
              <a:t>Schule und Bildung</a:t>
            </a:r>
          </a:p>
          <a:p>
            <a:pPr fontAlgn="base">
              <a:spcBef>
                <a:spcPct val="0"/>
              </a:spcBef>
              <a:spcAft>
                <a:spcPct val="0"/>
              </a:spcAft>
            </a:pPr>
            <a:r>
              <a:rPr lang="de-DE" sz="1000" b="1" dirty="0">
                <a:solidFill>
                  <a:srgbClr val="000000"/>
                </a:solidFill>
              </a:rPr>
              <a:t>des Landes Nordrhein-Westfalen</a:t>
            </a:r>
          </a:p>
        </p:txBody>
      </p:sp>
      <p:sp>
        <p:nvSpPr>
          <p:cNvPr id="5" name="Rectangle 2"/>
          <p:cNvSpPr>
            <a:spLocks noChangeArrowheads="1"/>
          </p:cNvSpPr>
          <p:nvPr userDrawn="1"/>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14" name="Objekt 13"/>
          <p:cNvGraphicFramePr>
            <a:graphicFrameLocks noChangeAspect="1"/>
          </p:cNvGraphicFramePr>
          <p:nvPr userDrawn="1">
            <p:extLst/>
          </p:nvPr>
        </p:nvGraphicFramePr>
        <p:xfrm>
          <a:off x="7089775" y="6360368"/>
          <a:ext cx="1514475" cy="381000"/>
        </p:xfrm>
        <a:graphic>
          <a:graphicData uri="http://schemas.openxmlformats.org/presentationml/2006/ole">
            <mc:AlternateContent xmlns:mc="http://schemas.openxmlformats.org/markup-compatibility/2006">
              <mc:Choice xmlns:v="urn:schemas-microsoft-com:vml" Requires="v">
                <p:oleObj spid="_x0000_s39959" name="Bitmap-Bild" r:id="rId9" imgW="1517728" imgH="374735" progId="Paint.Picture">
                  <p:embed/>
                </p:oleObj>
              </mc:Choice>
              <mc:Fallback>
                <p:oleObj name="Bitmap-Bild" r:id="rId9" imgW="1517728" imgH="374735" progId="Paint.Picture">
                  <p:embed/>
                  <p:pic>
                    <p:nvPicPr>
                      <p:cNvPr id="14" name="Objek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89775" y="6360368"/>
                        <a:ext cx="1514475" cy="381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51335177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hf sldNum="0" hdr="0" ftr="0" dt="0"/>
  <p:txStyles>
    <p:titleStyle>
      <a:lvl1pPr algn="l" rtl="0" eaLnBrk="1" fontAlgn="base" hangingPunct="1">
        <a:spcBef>
          <a:spcPct val="0"/>
        </a:spcBef>
        <a:spcAft>
          <a:spcPct val="0"/>
        </a:spcAft>
        <a:defRPr sz="2400" b="1">
          <a:solidFill>
            <a:schemeClr val="tx1"/>
          </a:solidFill>
          <a:latin typeface="+mj-lt"/>
          <a:ea typeface="+mj-ea"/>
          <a:cs typeface="+mj-cs"/>
        </a:defRPr>
      </a:lvl1pPr>
      <a:lvl2pPr algn="l" rtl="0" eaLnBrk="1" fontAlgn="base" hangingPunct="1">
        <a:spcBef>
          <a:spcPct val="0"/>
        </a:spcBef>
        <a:spcAft>
          <a:spcPct val="0"/>
        </a:spcAft>
        <a:defRPr sz="2000" b="1">
          <a:solidFill>
            <a:schemeClr val="tx1"/>
          </a:solidFill>
          <a:latin typeface="Arial-BoldMT" charset="0"/>
        </a:defRPr>
      </a:lvl2pPr>
      <a:lvl3pPr algn="l" rtl="0" eaLnBrk="1" fontAlgn="base" hangingPunct="1">
        <a:spcBef>
          <a:spcPct val="0"/>
        </a:spcBef>
        <a:spcAft>
          <a:spcPct val="0"/>
        </a:spcAft>
        <a:defRPr sz="2000" b="1">
          <a:solidFill>
            <a:schemeClr val="tx1"/>
          </a:solidFill>
          <a:latin typeface="Arial-BoldMT" charset="0"/>
        </a:defRPr>
      </a:lvl3pPr>
      <a:lvl4pPr algn="l" rtl="0" eaLnBrk="1" fontAlgn="base" hangingPunct="1">
        <a:spcBef>
          <a:spcPct val="0"/>
        </a:spcBef>
        <a:spcAft>
          <a:spcPct val="0"/>
        </a:spcAft>
        <a:defRPr sz="2000" b="1">
          <a:solidFill>
            <a:schemeClr val="tx1"/>
          </a:solidFill>
          <a:latin typeface="Arial-BoldMT" charset="0"/>
        </a:defRPr>
      </a:lvl4pPr>
      <a:lvl5pPr algn="l" rtl="0" eaLnBrk="1" fontAlgn="base" hangingPunct="1">
        <a:spcBef>
          <a:spcPct val="0"/>
        </a:spcBef>
        <a:spcAft>
          <a:spcPct val="0"/>
        </a:spcAft>
        <a:defRPr sz="2000" b="1">
          <a:solidFill>
            <a:schemeClr val="tx1"/>
          </a:solidFill>
          <a:latin typeface="Arial-BoldMT" charset="0"/>
        </a:defRPr>
      </a:lvl5pPr>
      <a:lvl6pPr marL="457191" algn="l" rtl="0" eaLnBrk="1" fontAlgn="base" hangingPunct="1">
        <a:spcBef>
          <a:spcPct val="0"/>
        </a:spcBef>
        <a:spcAft>
          <a:spcPct val="0"/>
        </a:spcAft>
        <a:defRPr sz="2000" b="1">
          <a:solidFill>
            <a:schemeClr val="tx1"/>
          </a:solidFill>
          <a:latin typeface="Arial-BoldMT" charset="0"/>
        </a:defRPr>
      </a:lvl6pPr>
      <a:lvl7pPr marL="914382" algn="l" rtl="0" eaLnBrk="1" fontAlgn="base" hangingPunct="1">
        <a:spcBef>
          <a:spcPct val="0"/>
        </a:spcBef>
        <a:spcAft>
          <a:spcPct val="0"/>
        </a:spcAft>
        <a:defRPr sz="2000" b="1">
          <a:solidFill>
            <a:schemeClr val="tx1"/>
          </a:solidFill>
          <a:latin typeface="Arial-BoldMT" charset="0"/>
        </a:defRPr>
      </a:lvl7pPr>
      <a:lvl8pPr marL="1371573" algn="l" rtl="0" eaLnBrk="1" fontAlgn="base" hangingPunct="1">
        <a:spcBef>
          <a:spcPct val="0"/>
        </a:spcBef>
        <a:spcAft>
          <a:spcPct val="0"/>
        </a:spcAft>
        <a:defRPr sz="2000" b="1">
          <a:solidFill>
            <a:schemeClr val="tx1"/>
          </a:solidFill>
          <a:latin typeface="Arial-BoldMT" charset="0"/>
        </a:defRPr>
      </a:lvl8pPr>
      <a:lvl9pPr marL="1828764" algn="l" rtl="0" eaLnBrk="1" fontAlgn="base" hangingPunct="1">
        <a:spcBef>
          <a:spcPct val="0"/>
        </a:spcBef>
        <a:spcAft>
          <a:spcPct val="0"/>
        </a:spcAft>
        <a:defRPr sz="2000" b="1">
          <a:solidFill>
            <a:schemeClr val="tx1"/>
          </a:solidFill>
          <a:latin typeface="Arial-BoldMT" charset="0"/>
        </a:defRPr>
      </a:lvl9pPr>
    </p:titleStyle>
    <p:bodyStyle>
      <a:lvl1pPr marL="342893" indent="-342893" algn="l" rtl="0" eaLnBrk="1" fontAlgn="base" hangingPunct="1">
        <a:spcBef>
          <a:spcPct val="20000"/>
        </a:spcBef>
        <a:spcAft>
          <a:spcPct val="0"/>
        </a:spcAft>
        <a:buChar char="•"/>
        <a:defRPr sz="2100">
          <a:solidFill>
            <a:schemeClr val="tx1"/>
          </a:solidFill>
          <a:latin typeface="+mn-lt"/>
          <a:ea typeface="+mn-ea"/>
          <a:cs typeface="+mn-cs"/>
        </a:defRPr>
      </a:lvl1pPr>
      <a:lvl2pPr marL="742936" indent="-285744" algn="l" rtl="0" eaLnBrk="1" fontAlgn="base" hangingPunct="1">
        <a:spcBef>
          <a:spcPct val="20000"/>
        </a:spcBef>
        <a:spcAft>
          <a:spcPct val="0"/>
        </a:spcAft>
        <a:buChar char="–"/>
        <a:defRPr sz="2100">
          <a:solidFill>
            <a:schemeClr val="tx1"/>
          </a:solidFill>
          <a:latin typeface="+mn-lt"/>
        </a:defRPr>
      </a:lvl2pPr>
      <a:lvl3pPr marL="1142977" indent="-228595" algn="l" rtl="0" eaLnBrk="1" fontAlgn="base" hangingPunct="1">
        <a:spcBef>
          <a:spcPct val="20000"/>
        </a:spcBef>
        <a:spcAft>
          <a:spcPct val="0"/>
        </a:spcAft>
        <a:buChar char="•"/>
        <a:defRPr sz="2100">
          <a:solidFill>
            <a:schemeClr val="tx1"/>
          </a:solidFill>
          <a:latin typeface="+mn-lt"/>
        </a:defRPr>
      </a:lvl3pPr>
      <a:lvl4pPr marL="1600168" indent="-228595" algn="l" rtl="0" eaLnBrk="1" fontAlgn="base" hangingPunct="1">
        <a:spcBef>
          <a:spcPct val="20000"/>
        </a:spcBef>
        <a:spcAft>
          <a:spcPct val="0"/>
        </a:spcAft>
        <a:buChar char="–"/>
        <a:defRPr sz="2000">
          <a:solidFill>
            <a:schemeClr val="tx1"/>
          </a:solidFill>
          <a:latin typeface="+mn-lt"/>
        </a:defRPr>
      </a:lvl4pPr>
      <a:lvl5pPr marL="2057359" indent="-228595" algn="l" rtl="0" eaLnBrk="1" fontAlgn="base" hangingPunct="1">
        <a:spcBef>
          <a:spcPct val="20000"/>
        </a:spcBef>
        <a:spcAft>
          <a:spcPct val="0"/>
        </a:spcAft>
        <a:buChar char="»"/>
        <a:defRPr sz="2000">
          <a:solidFill>
            <a:schemeClr val="tx1"/>
          </a:solidFill>
          <a:latin typeface="+mn-lt"/>
        </a:defRPr>
      </a:lvl5pPr>
      <a:lvl6pPr marL="2514550" indent="-228595" algn="l" rtl="0" eaLnBrk="1" fontAlgn="base" hangingPunct="1">
        <a:spcBef>
          <a:spcPct val="20000"/>
        </a:spcBef>
        <a:spcAft>
          <a:spcPct val="0"/>
        </a:spcAft>
        <a:buChar char="»"/>
        <a:defRPr sz="2000">
          <a:solidFill>
            <a:schemeClr val="tx1"/>
          </a:solidFill>
          <a:latin typeface="+mn-lt"/>
        </a:defRPr>
      </a:lvl6pPr>
      <a:lvl7pPr marL="2971741" indent="-228595" algn="l" rtl="0" eaLnBrk="1" fontAlgn="base" hangingPunct="1">
        <a:spcBef>
          <a:spcPct val="20000"/>
        </a:spcBef>
        <a:spcAft>
          <a:spcPct val="0"/>
        </a:spcAft>
        <a:buChar char="»"/>
        <a:defRPr sz="2000">
          <a:solidFill>
            <a:schemeClr val="tx1"/>
          </a:solidFill>
          <a:latin typeface="+mn-lt"/>
        </a:defRPr>
      </a:lvl7pPr>
      <a:lvl8pPr marL="3428932" indent="-228595" algn="l" rtl="0" eaLnBrk="1" fontAlgn="base" hangingPunct="1">
        <a:spcBef>
          <a:spcPct val="20000"/>
        </a:spcBef>
        <a:spcAft>
          <a:spcPct val="0"/>
        </a:spcAft>
        <a:buChar char="»"/>
        <a:defRPr sz="2000">
          <a:solidFill>
            <a:schemeClr val="tx1"/>
          </a:solidFill>
          <a:latin typeface="+mn-lt"/>
        </a:defRPr>
      </a:lvl8pPr>
      <a:lvl9pPr marL="3886122" indent="-228595" algn="l" rtl="0" eaLnBrk="1" fontAlgn="base" hangingPunct="1">
        <a:spcBef>
          <a:spcPct val="20000"/>
        </a:spcBef>
        <a:spcAft>
          <a:spcPct val="0"/>
        </a:spcAft>
        <a:buChar char="»"/>
        <a:defRPr sz="2000">
          <a:solidFill>
            <a:schemeClr val="tx1"/>
          </a:solidFill>
          <a:latin typeface="+mn-lt"/>
        </a:defRPr>
      </a:lvl9pPr>
    </p:bodyStyle>
    <p:otherStyle>
      <a:defPPr>
        <a:defRPr lang="de-DE"/>
      </a:defPPr>
      <a:lvl1pPr marL="0" algn="l" defTabSz="914382" rtl="0" eaLnBrk="1" latinLnBrk="0" hangingPunct="1">
        <a:defRPr sz="1800" kern="1200">
          <a:solidFill>
            <a:schemeClr val="tx1"/>
          </a:solidFill>
          <a:latin typeface="+mn-lt"/>
          <a:ea typeface="+mn-ea"/>
          <a:cs typeface="+mn-cs"/>
        </a:defRPr>
      </a:lvl1pPr>
      <a:lvl2pPr marL="457191"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3" algn="l" defTabSz="914382" rtl="0" eaLnBrk="1" latinLnBrk="0" hangingPunct="1">
        <a:defRPr sz="1800" kern="1200">
          <a:solidFill>
            <a:schemeClr val="tx1"/>
          </a:solidFill>
          <a:latin typeface="+mn-lt"/>
          <a:ea typeface="+mn-ea"/>
          <a:cs typeface="+mn-cs"/>
        </a:defRPr>
      </a:lvl4pPr>
      <a:lvl5pPr marL="1828764" algn="l" defTabSz="914382" rtl="0" eaLnBrk="1" latinLnBrk="0" hangingPunct="1">
        <a:defRPr sz="1800" kern="1200">
          <a:solidFill>
            <a:schemeClr val="tx1"/>
          </a:solidFill>
          <a:latin typeface="+mn-lt"/>
          <a:ea typeface="+mn-ea"/>
          <a:cs typeface="+mn-cs"/>
        </a:defRPr>
      </a:lvl5pPr>
      <a:lvl6pPr marL="2285955" algn="l" defTabSz="914382" rtl="0" eaLnBrk="1" latinLnBrk="0" hangingPunct="1">
        <a:defRPr sz="1800" kern="1200">
          <a:solidFill>
            <a:schemeClr val="tx1"/>
          </a:solidFill>
          <a:latin typeface="+mn-lt"/>
          <a:ea typeface="+mn-ea"/>
          <a:cs typeface="+mn-cs"/>
        </a:defRPr>
      </a:lvl6pPr>
      <a:lvl7pPr marL="2743146" algn="l" defTabSz="914382" rtl="0" eaLnBrk="1" latinLnBrk="0" hangingPunct="1">
        <a:defRPr sz="1800" kern="1200">
          <a:solidFill>
            <a:schemeClr val="tx1"/>
          </a:solidFill>
          <a:latin typeface="+mn-lt"/>
          <a:ea typeface="+mn-ea"/>
          <a:cs typeface="+mn-cs"/>
        </a:defRPr>
      </a:lvl7pPr>
      <a:lvl8pPr marL="3200336" algn="l" defTabSz="914382" rtl="0" eaLnBrk="1" latinLnBrk="0" hangingPunct="1">
        <a:defRPr sz="1800" kern="1200">
          <a:solidFill>
            <a:schemeClr val="tx1"/>
          </a:solidFill>
          <a:latin typeface="+mn-lt"/>
          <a:ea typeface="+mn-ea"/>
          <a:cs typeface="+mn-cs"/>
        </a:defRPr>
      </a:lvl8pPr>
      <a:lvl9pPr marL="3657526" algn="l" defTabSz="9143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image" Target="../media/image15.png"/><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39750" y="1772816"/>
            <a:ext cx="8064500" cy="4536504"/>
          </a:xfrm>
        </p:spPr>
        <p:txBody>
          <a:bodyPr/>
          <a:lstStyle/>
          <a:p>
            <a:r>
              <a:rPr lang="de-DE" sz="2000" dirty="0"/>
              <a:t>Diese Foliensammlung enthält </a:t>
            </a:r>
            <a:r>
              <a:rPr lang="de-DE" sz="2000" dirty="0" smtClean="0"/>
              <a:t>verbindliche Informationen </a:t>
            </a:r>
            <a:r>
              <a:rPr lang="de-DE" sz="2000" dirty="0"/>
              <a:t>zu </a:t>
            </a:r>
            <a:r>
              <a:rPr lang="de-DE" sz="2000" dirty="0" smtClean="0"/>
              <a:t>den Inhalten und zum Ablauf der </a:t>
            </a:r>
            <a:r>
              <a:rPr lang="de-DE" sz="2000" dirty="0"/>
              <a:t>Qualitätsanalyse.</a:t>
            </a:r>
          </a:p>
          <a:p>
            <a:r>
              <a:rPr lang="de-DE" sz="2000" dirty="0"/>
              <a:t>Die Foliensammlung </a:t>
            </a:r>
            <a:r>
              <a:rPr lang="de-DE" sz="2000" dirty="0" smtClean="0"/>
              <a:t>wird Sie bei </a:t>
            </a:r>
            <a:r>
              <a:rPr lang="de-DE" sz="2000" dirty="0"/>
              <a:t>der Information der Schulgemeinde unterstützen</a:t>
            </a:r>
            <a:r>
              <a:rPr lang="de-DE" sz="2000" dirty="0" smtClean="0"/>
              <a:t>. </a:t>
            </a:r>
          </a:p>
          <a:p>
            <a:r>
              <a:rPr lang="de-DE" sz="2000" dirty="0" smtClean="0"/>
              <a:t>Wenn </a:t>
            </a:r>
            <a:r>
              <a:rPr lang="de-DE" sz="2000" dirty="0"/>
              <a:t>Sie Folien </a:t>
            </a:r>
            <a:r>
              <a:rPr lang="de-DE" sz="2000" dirty="0" smtClean="0"/>
              <a:t>ergänzen </a:t>
            </a:r>
            <a:r>
              <a:rPr lang="de-DE" sz="2000" dirty="0"/>
              <a:t>wollen, </a:t>
            </a:r>
            <a:r>
              <a:rPr lang="de-DE" sz="2000" dirty="0" smtClean="0"/>
              <a:t>stehen Ihnen am Schluss der Präsentation Leerfolien, die Sie in den Foliensatz einfügen können.</a:t>
            </a:r>
          </a:p>
          <a:p>
            <a:r>
              <a:rPr lang="de-DE" sz="2000" dirty="0" smtClean="0"/>
              <a:t>Folie 10 ist eine Trennfolie. Alle anschließenden Folien veranschaulichen das Qualitätstableau NRW sowie den Unterrichtsbeobachtungsbogen und zwar bezogen auf den Bericht zur Qualitätsanalyse. Aus diesem Foliensatz können Sie beispielhaft Folien zur Veranschaulichung auswählen.</a:t>
            </a:r>
          </a:p>
          <a:p>
            <a:pPr marL="0" indent="0">
              <a:buNone/>
            </a:pPr>
            <a:endParaRPr lang="de-DE" sz="2000" dirty="0"/>
          </a:p>
        </p:txBody>
      </p:sp>
      <p:sp>
        <p:nvSpPr>
          <p:cNvPr id="3" name="Titel 2"/>
          <p:cNvSpPr>
            <a:spLocks noGrp="1"/>
          </p:cNvSpPr>
          <p:nvPr>
            <p:ph type="title"/>
          </p:nvPr>
        </p:nvSpPr>
        <p:spPr/>
        <p:txBody>
          <a:bodyPr/>
          <a:lstStyle/>
          <a:p>
            <a:r>
              <a:rPr lang="de-DE" dirty="0" smtClean="0">
                <a:solidFill>
                  <a:schemeClr val="tx2"/>
                </a:solidFill>
              </a:rPr>
              <a:t>Hinweise zur Nutzung der Präsentation</a:t>
            </a:r>
            <a:endParaRPr lang="de-DE" dirty="0"/>
          </a:p>
        </p:txBody>
      </p:sp>
    </p:spTree>
    <p:extLst>
      <p:ext uri="{BB962C8B-B14F-4D97-AF65-F5344CB8AC3E}">
        <p14:creationId xmlns:p14="http://schemas.microsoft.com/office/powerpoint/2010/main" val="3610749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Ablauf der Qualitätsanalyse - Hauptphase</a:t>
            </a:r>
          </a:p>
        </p:txBody>
      </p:sp>
      <p:sp>
        <p:nvSpPr>
          <p:cNvPr id="5" name="Abgerundetes Rechteck 4"/>
          <p:cNvSpPr/>
          <p:nvPr/>
        </p:nvSpPr>
        <p:spPr>
          <a:xfrm>
            <a:off x="1259632" y="1988904"/>
            <a:ext cx="64087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Einleitung der Hauptphase</a:t>
            </a:r>
            <a:br>
              <a:rPr lang="de-DE" dirty="0" smtClean="0">
                <a:solidFill>
                  <a:schemeClr val="tx1"/>
                </a:solidFill>
              </a:rPr>
            </a:br>
            <a:r>
              <a:rPr lang="de-DE" dirty="0" smtClean="0">
                <a:solidFill>
                  <a:schemeClr val="tx1"/>
                </a:solidFill>
              </a:rPr>
              <a:t>zur Vorbereitung der Schulbesuchstage</a:t>
            </a:r>
            <a:endParaRPr lang="de-DE" dirty="0">
              <a:solidFill>
                <a:schemeClr val="tx1"/>
              </a:solidFill>
            </a:endParaRPr>
          </a:p>
        </p:txBody>
      </p:sp>
      <p:sp>
        <p:nvSpPr>
          <p:cNvPr id="8" name="Abgerundetes Rechteck 7"/>
          <p:cNvSpPr/>
          <p:nvPr/>
        </p:nvSpPr>
        <p:spPr>
          <a:xfrm>
            <a:off x="1259632" y="2708984"/>
            <a:ext cx="64087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Dokumentenabgabe / -analyse, Informationsveranstaltung</a:t>
            </a:r>
          </a:p>
        </p:txBody>
      </p:sp>
      <p:sp>
        <p:nvSpPr>
          <p:cNvPr id="9" name="Abgerundetes Rechteck 8"/>
          <p:cNvSpPr/>
          <p:nvPr/>
        </p:nvSpPr>
        <p:spPr>
          <a:xfrm>
            <a:off x="1259632" y="3429064"/>
            <a:ext cx="6408712" cy="144016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Schulbesuch</a:t>
            </a:r>
          </a:p>
          <a:p>
            <a:pPr algn="ctr"/>
            <a:r>
              <a:rPr lang="de-DE" dirty="0" smtClean="0">
                <a:solidFill>
                  <a:schemeClr val="tx1"/>
                </a:solidFill>
              </a:rPr>
              <a:t>mit Unterrichtsbeobachtungen, Interviews, mündlicher </a:t>
            </a:r>
            <a:r>
              <a:rPr lang="de-DE" dirty="0">
                <a:solidFill>
                  <a:schemeClr val="tx1"/>
                </a:solidFill>
              </a:rPr>
              <a:t>Rückmeldung </a:t>
            </a:r>
            <a:r>
              <a:rPr lang="de-DE" dirty="0" smtClean="0">
                <a:solidFill>
                  <a:schemeClr val="tx1"/>
                </a:solidFill>
              </a:rPr>
              <a:t>der Ergebnisse an </a:t>
            </a:r>
            <a:r>
              <a:rPr lang="de-DE" dirty="0">
                <a:solidFill>
                  <a:schemeClr val="tx1"/>
                </a:solidFill>
              </a:rPr>
              <a:t>die </a:t>
            </a:r>
            <a:r>
              <a:rPr lang="de-DE" dirty="0" smtClean="0">
                <a:solidFill>
                  <a:schemeClr val="tx1"/>
                </a:solidFill>
              </a:rPr>
              <a:t>Schulleitung und die Mitglieder </a:t>
            </a:r>
            <a:r>
              <a:rPr lang="de-DE" dirty="0">
                <a:solidFill>
                  <a:schemeClr val="tx1"/>
                </a:solidFill>
              </a:rPr>
              <a:t>der </a:t>
            </a:r>
            <a:r>
              <a:rPr lang="de-DE" dirty="0" smtClean="0">
                <a:solidFill>
                  <a:schemeClr val="tx1"/>
                </a:solidFill>
              </a:rPr>
              <a:t>Lehrerkonferenz</a:t>
            </a:r>
            <a:endParaRPr lang="de-DE" dirty="0">
              <a:solidFill>
                <a:schemeClr val="tx1"/>
              </a:solidFill>
            </a:endParaRPr>
          </a:p>
        </p:txBody>
      </p:sp>
      <p:sp>
        <p:nvSpPr>
          <p:cNvPr id="10" name="Abgerundetes Rechteck 9"/>
          <p:cNvSpPr/>
          <p:nvPr/>
        </p:nvSpPr>
        <p:spPr>
          <a:xfrm>
            <a:off x="1259632" y="5013176"/>
            <a:ext cx="6408712" cy="576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Bericht zur Qualitätsanalyse</a:t>
            </a:r>
          </a:p>
        </p:txBody>
      </p:sp>
      <p:cxnSp>
        <p:nvCxnSpPr>
          <p:cNvPr id="17" name="Gerade Verbindung mit Pfeil 16"/>
          <p:cNvCxnSpPr>
            <a:stCxn id="5" idx="2"/>
            <a:endCxn id="8" idx="0"/>
          </p:cNvCxnSpPr>
          <p:nvPr/>
        </p:nvCxnSpPr>
        <p:spPr>
          <a:xfrm>
            <a:off x="4463988" y="2564968"/>
            <a:ext cx="0" cy="14401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a:stCxn id="8" idx="2"/>
            <a:endCxn id="9" idx="0"/>
          </p:cNvCxnSpPr>
          <p:nvPr/>
        </p:nvCxnSpPr>
        <p:spPr>
          <a:xfrm>
            <a:off x="4463988" y="3285048"/>
            <a:ext cx="0" cy="14401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9" idx="2"/>
            <a:endCxn id="10" idx="0"/>
          </p:cNvCxnSpPr>
          <p:nvPr/>
        </p:nvCxnSpPr>
        <p:spPr>
          <a:xfrm>
            <a:off x="4463988" y="4869224"/>
            <a:ext cx="0" cy="14395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Pfeil nach unten 28"/>
          <p:cNvSpPr/>
          <p:nvPr/>
        </p:nvSpPr>
        <p:spPr>
          <a:xfrm>
            <a:off x="7956376" y="1988904"/>
            <a:ext cx="504056" cy="2880320"/>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de-DE" sz="1400" dirty="0" smtClean="0">
                <a:solidFill>
                  <a:schemeClr val="bg1">
                    <a:lumMod val="50000"/>
                  </a:schemeClr>
                </a:solidFill>
              </a:rPr>
              <a:t>Ca. 12 Wochen</a:t>
            </a:r>
          </a:p>
        </p:txBody>
      </p:sp>
      <p:sp>
        <p:nvSpPr>
          <p:cNvPr id="33" name="Pfeil nach unten 32"/>
          <p:cNvSpPr/>
          <p:nvPr/>
        </p:nvSpPr>
        <p:spPr>
          <a:xfrm>
            <a:off x="7956376" y="4881925"/>
            <a:ext cx="504056" cy="719951"/>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de-DE" sz="1400" dirty="0" smtClean="0">
                <a:solidFill>
                  <a:schemeClr val="bg1">
                    <a:lumMod val="50000"/>
                  </a:schemeClr>
                </a:solidFill>
              </a:rPr>
              <a:t> 9 W.</a:t>
            </a:r>
          </a:p>
        </p:txBody>
      </p:sp>
      <p:sp>
        <p:nvSpPr>
          <p:cNvPr id="12" name="Abgerundetes Rechteck 11"/>
          <p:cNvSpPr/>
          <p:nvPr/>
        </p:nvSpPr>
        <p:spPr>
          <a:xfrm>
            <a:off x="1259632" y="5805264"/>
            <a:ext cx="6408712" cy="360040"/>
          </a:xfrm>
          <a:prstGeom prst="round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Übergabegespräch (fakultativ)</a:t>
            </a:r>
          </a:p>
        </p:txBody>
      </p:sp>
      <p:cxnSp>
        <p:nvCxnSpPr>
          <p:cNvPr id="13" name="Gerade Verbindung mit Pfeil 12"/>
          <p:cNvCxnSpPr>
            <a:stCxn id="10" idx="2"/>
            <a:endCxn id="12" idx="0"/>
          </p:cNvCxnSpPr>
          <p:nvPr/>
        </p:nvCxnSpPr>
        <p:spPr>
          <a:xfrm>
            <a:off x="4463988" y="5589176"/>
            <a:ext cx="0" cy="21608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Pfeil nach unten 17"/>
          <p:cNvSpPr/>
          <p:nvPr/>
        </p:nvSpPr>
        <p:spPr>
          <a:xfrm>
            <a:off x="7956376" y="5617944"/>
            <a:ext cx="504056" cy="575935"/>
          </a:xfrm>
          <a:prstGeom prst="downArrow">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de-DE" sz="1400" dirty="0" smtClean="0">
                <a:solidFill>
                  <a:schemeClr val="bg1">
                    <a:lumMod val="50000"/>
                  </a:schemeClr>
                </a:solidFill>
              </a:rPr>
              <a:t>6 W.</a:t>
            </a:r>
          </a:p>
        </p:txBody>
      </p:sp>
      <p:sp>
        <p:nvSpPr>
          <p:cNvPr id="15"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534614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extfeld 1"/>
          <p:cNvSpPr txBox="1"/>
          <p:nvPr/>
        </p:nvSpPr>
        <p:spPr>
          <a:xfrm>
            <a:off x="0" y="3766657"/>
            <a:ext cx="9144000" cy="369332"/>
          </a:xfrm>
          <a:prstGeom prst="rect">
            <a:avLst/>
          </a:prstGeom>
          <a:noFill/>
        </p:spPr>
        <p:txBody>
          <a:bodyPr wrap="square" rtlCol="0">
            <a:spAutoFit/>
          </a:bodyPr>
          <a:lstStyle/>
          <a:p>
            <a:pPr algn="ctr"/>
            <a:r>
              <a:rPr lang="de-DE" dirty="0" smtClean="0">
                <a:solidFill>
                  <a:schemeClr val="bg1"/>
                </a:solidFill>
              </a:rPr>
              <a:t>Abschnitt Qualitätstableau und Unterrichtsbeobachtungsbogen</a:t>
            </a:r>
            <a:endParaRPr lang="de-DE" dirty="0">
              <a:solidFill>
                <a:schemeClr val="bg1"/>
              </a:solidFill>
            </a:endParaRPr>
          </a:p>
        </p:txBody>
      </p:sp>
      <p:sp>
        <p:nvSpPr>
          <p:cNvPr id="3" name="Titel 2"/>
          <p:cNvSpPr>
            <a:spLocks noGrp="1"/>
          </p:cNvSpPr>
          <p:nvPr>
            <p:ph type="title"/>
          </p:nvPr>
        </p:nvSpPr>
        <p:spPr/>
        <p:txBody>
          <a:bodyPr/>
          <a:lstStyle/>
          <a:p>
            <a:r>
              <a:rPr lang="de-DE" dirty="0" smtClean="0"/>
              <a:t>Trennfolie</a:t>
            </a:r>
            <a:endParaRPr lang="de-DE" dirty="0"/>
          </a:p>
        </p:txBody>
      </p:sp>
      <p:sp>
        <p:nvSpPr>
          <p:cNvPr id="4" name="Textfeld 3"/>
          <p:cNvSpPr txBox="1"/>
          <p:nvPr/>
        </p:nvSpPr>
        <p:spPr>
          <a:xfrm>
            <a:off x="0" y="4653136"/>
            <a:ext cx="9144000" cy="369332"/>
          </a:xfrm>
          <a:prstGeom prst="rect">
            <a:avLst/>
          </a:prstGeom>
          <a:noFill/>
        </p:spPr>
        <p:txBody>
          <a:bodyPr wrap="square" rtlCol="0">
            <a:spAutoFit/>
          </a:bodyPr>
          <a:lstStyle/>
          <a:p>
            <a:pPr algn="ctr"/>
            <a:r>
              <a:rPr lang="de-DE" dirty="0" smtClean="0">
                <a:solidFill>
                  <a:schemeClr val="bg1"/>
                </a:solidFill>
              </a:rPr>
              <a:t>Einzelne Folien können ein- bzw. ausgeblendet werden.</a:t>
            </a:r>
          </a:p>
        </p:txBody>
      </p:sp>
    </p:spTree>
    <p:extLst>
      <p:ext uri="{BB962C8B-B14F-4D97-AF65-F5344CB8AC3E}">
        <p14:creationId xmlns:p14="http://schemas.microsoft.com/office/powerpoint/2010/main" val="2947150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58421" y="1997172"/>
            <a:ext cx="8234136" cy="3981450"/>
          </a:xfrm>
        </p:spPr>
        <p:txBody>
          <a:bodyPr/>
          <a:lstStyle/>
          <a:p>
            <a:pPr marL="0" indent="0">
              <a:buNone/>
            </a:pPr>
            <a:endParaRPr lang="de-DE" dirty="0" smtClean="0"/>
          </a:p>
          <a:p>
            <a:endParaRPr lang="de-DE" b="1" dirty="0" smtClean="0"/>
          </a:p>
          <a:p>
            <a:endParaRPr lang="de-DE" dirty="0"/>
          </a:p>
        </p:txBody>
      </p:sp>
      <p:sp>
        <p:nvSpPr>
          <p:cNvPr id="5" name="Textfeld 4"/>
          <p:cNvSpPr txBox="1"/>
          <p:nvPr/>
        </p:nvSpPr>
        <p:spPr>
          <a:xfrm>
            <a:off x="0" y="3501008"/>
            <a:ext cx="16916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Referenz-rahmen Schulqualität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2020</a:t>
            </a:r>
          </a:p>
        </p:txBody>
      </p:sp>
      <p:sp>
        <p:nvSpPr>
          <p:cNvPr id="4" name="Rechteck 3"/>
          <p:cNvSpPr/>
          <p:nvPr/>
        </p:nvSpPr>
        <p:spPr>
          <a:xfrm>
            <a:off x="7087684" y="2689996"/>
            <a:ext cx="211152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Qualitätstableau</a:t>
            </a:r>
            <a:endParaRPr kumimoji="0" lang="de-DE" sz="1800" b="0" i="0" u="none" strike="noStrike" kern="0" cap="none" spc="0" normalizeH="0" baseline="0" noProof="0" dirty="0" smtClean="0">
              <a:ln>
                <a:noFill/>
              </a:ln>
              <a:solidFill>
                <a:sysClr val="windowText" lastClr="000000"/>
              </a:solidFill>
              <a:effectLst/>
              <a:uLnTx/>
              <a:uFillTx/>
              <a:latin typeface="Arial" pitchFamily="34" charset="0"/>
              <a:ea typeface="+mn-ea"/>
              <a:cs typeface="+mn-cs"/>
            </a:endParaRPr>
          </a:p>
        </p:txBody>
      </p:sp>
      <p:sp>
        <p:nvSpPr>
          <p:cNvPr id="9" name="Rechteck 8"/>
          <p:cNvSpPr/>
          <p:nvPr/>
        </p:nvSpPr>
        <p:spPr>
          <a:xfrm>
            <a:off x="6597907" y="4704483"/>
            <a:ext cx="2412103"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Unterrichts-beobachtungsbogen</a:t>
            </a:r>
            <a:endParaRPr kumimoji="0" lang="de-DE" sz="1800" b="0" i="0" u="none" strike="noStrike" kern="0" cap="none" spc="0" normalizeH="0" baseline="0" noProof="0" dirty="0" smtClean="0">
              <a:ln>
                <a:noFill/>
              </a:ln>
              <a:solidFill>
                <a:sysClr val="windowText" lastClr="000000"/>
              </a:solidFill>
              <a:effectLst/>
              <a:uLnTx/>
              <a:uFillTx/>
              <a:latin typeface="Arial" pitchFamily="34" charset="0"/>
              <a:ea typeface="+mn-ea"/>
              <a:cs typeface="+mn-cs"/>
            </a:endParaRPr>
          </a:p>
        </p:txBody>
      </p:sp>
      <p:pic>
        <p:nvPicPr>
          <p:cNvPr id="8" name="Grafik 7"/>
          <p:cNvPicPr>
            <a:picLocks noChangeAspect="1"/>
          </p:cNvPicPr>
          <p:nvPr/>
        </p:nvPicPr>
        <p:blipFill>
          <a:blip r:embed="rId3"/>
          <a:stretch>
            <a:fillRect/>
          </a:stretch>
        </p:blipFill>
        <p:spPr>
          <a:xfrm>
            <a:off x="1524132" y="2733444"/>
            <a:ext cx="1868422" cy="2657464"/>
          </a:xfrm>
          <a:prstGeom prst="rect">
            <a:avLst/>
          </a:prstGeom>
        </p:spPr>
      </p:pic>
      <p:sp>
        <p:nvSpPr>
          <p:cNvPr id="12" name="Rechteck 11"/>
          <p:cNvSpPr/>
          <p:nvPr/>
        </p:nvSpPr>
        <p:spPr>
          <a:xfrm>
            <a:off x="478167" y="1277800"/>
            <a:ext cx="8142515" cy="757130"/>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de-DE" sz="2400" b="1" i="0" u="none" strike="noStrike" kern="0" cap="none" spc="0" normalizeH="0" baseline="0" noProof="0" dirty="0" smtClean="0">
                <a:ln>
                  <a:noFill/>
                </a:ln>
                <a:solidFill>
                  <a:srgbClr val="E2001A"/>
                </a:solidFill>
                <a:effectLst/>
                <a:uLnTx/>
                <a:uFillTx/>
                <a:latin typeface="Arial-BoldMT"/>
                <a:ea typeface="+mn-ea"/>
                <a:cs typeface="+mn-cs"/>
              </a:rPr>
              <a:t>Anbindung des Qualitätstableaus und des Unterrichtsbeobachtungsbogens an den RRSQ </a:t>
            </a:r>
            <a:endParaRPr kumimoji="0" lang="de-DE" sz="2400" b="1" i="0" u="none" strike="noStrike" kern="0" cap="none" spc="0" normalizeH="0" baseline="0" noProof="0" dirty="0">
              <a:ln>
                <a:noFill/>
              </a:ln>
              <a:solidFill>
                <a:srgbClr val="E2001A"/>
              </a:solidFill>
              <a:effectLst/>
              <a:uLnTx/>
              <a:uFillTx/>
              <a:latin typeface="Arial-BoldMT"/>
              <a:ea typeface="+mn-ea"/>
              <a:cs typeface="+mn-cs"/>
            </a:endParaRPr>
          </a:p>
        </p:txBody>
      </p:sp>
      <p:sp>
        <p:nvSpPr>
          <p:cNvPr id="2" name="Pfeil nach rechts 1"/>
          <p:cNvSpPr/>
          <p:nvPr/>
        </p:nvSpPr>
        <p:spPr>
          <a:xfrm rot="20098023">
            <a:off x="3618642" y="3310041"/>
            <a:ext cx="664667" cy="514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6" name="Pfeil nach rechts 15"/>
          <p:cNvSpPr/>
          <p:nvPr/>
        </p:nvSpPr>
        <p:spPr>
          <a:xfrm rot="1148374">
            <a:off x="3645694" y="4302627"/>
            <a:ext cx="664667" cy="514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4" name="Foliennummernplatzhalter 13"/>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12</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5" name="Grafik 14"/>
          <p:cNvPicPr>
            <a:picLocks noChangeAspect="1"/>
          </p:cNvPicPr>
          <p:nvPr/>
        </p:nvPicPr>
        <p:blipFill>
          <a:blip r:embed="rId4"/>
          <a:stretch>
            <a:fillRect/>
          </a:stretch>
        </p:blipFill>
        <p:spPr>
          <a:xfrm>
            <a:off x="4509397" y="2218571"/>
            <a:ext cx="2590129" cy="1797658"/>
          </a:xfrm>
          <a:prstGeom prst="rect">
            <a:avLst/>
          </a:prstGeom>
        </p:spPr>
      </p:pic>
      <p:pic>
        <p:nvPicPr>
          <p:cNvPr id="7" name="Grafik 6"/>
          <p:cNvPicPr>
            <a:picLocks noChangeAspect="1"/>
          </p:cNvPicPr>
          <p:nvPr/>
        </p:nvPicPr>
        <p:blipFill>
          <a:blip r:embed="rId5"/>
          <a:stretch>
            <a:fillRect/>
          </a:stretch>
        </p:blipFill>
        <p:spPr>
          <a:xfrm>
            <a:off x="5004048" y="4217000"/>
            <a:ext cx="1413282" cy="2010970"/>
          </a:xfrm>
          <a:prstGeom prst="rect">
            <a:avLst/>
          </a:prstGeom>
        </p:spPr>
      </p:pic>
      <p:sp>
        <p:nvSpPr>
          <p:cNvPr id="6" name="Pfeil nach oben und unten 5"/>
          <p:cNvSpPr/>
          <p:nvPr/>
        </p:nvSpPr>
        <p:spPr>
          <a:xfrm>
            <a:off x="5486400" y="3883377"/>
            <a:ext cx="411480" cy="619102"/>
          </a:xfrm>
          <a:prstGeom prst="up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3" name="Ellipse 12"/>
          <p:cNvSpPr/>
          <p:nvPr/>
        </p:nvSpPr>
        <p:spPr>
          <a:xfrm>
            <a:off x="4067944" y="2034930"/>
            <a:ext cx="4847859" cy="2124349"/>
          </a:xfrm>
          <a:prstGeom prst="ellipse">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066094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4"/>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13</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Rechteck 4"/>
          <p:cNvSpPr/>
          <p:nvPr/>
        </p:nvSpPr>
        <p:spPr>
          <a:xfrm>
            <a:off x="611560" y="915726"/>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de-DE" sz="2400" b="1" i="0" u="none" strike="noStrike" kern="0" cap="none" spc="0" normalizeH="0" baseline="0" noProof="0" dirty="0" smtClean="0">
                <a:ln>
                  <a:noFill/>
                </a:ln>
                <a:solidFill>
                  <a:srgbClr val="E2001A"/>
                </a:solidFill>
                <a:effectLst/>
                <a:uLnTx/>
                <a:uFillTx/>
                <a:latin typeface="Arial-BoldMT"/>
                <a:ea typeface="+mn-ea"/>
                <a:cs typeface="+mn-cs"/>
              </a:rPr>
              <a:t>Das Qualitätstableau</a:t>
            </a:r>
            <a:r>
              <a:rPr kumimoji="0" lang="de-DE" sz="2400" b="1" i="0" u="none" strike="noStrike" kern="0" cap="none" spc="0" normalizeH="0" noProof="0" dirty="0" smtClean="0">
                <a:ln>
                  <a:noFill/>
                </a:ln>
                <a:solidFill>
                  <a:srgbClr val="E2001A"/>
                </a:solidFill>
                <a:effectLst/>
                <a:uLnTx/>
                <a:uFillTx/>
                <a:latin typeface="Arial-BoldMT"/>
                <a:ea typeface="+mn-ea"/>
                <a:cs typeface="+mn-cs"/>
              </a:rPr>
              <a:t> NRW</a:t>
            </a:r>
            <a:endParaRPr kumimoji="0" lang="de-DE" sz="2400" b="1" i="0" u="none" strike="noStrike" kern="0" cap="none" spc="0" normalizeH="0" baseline="0" noProof="0" dirty="0">
              <a:ln>
                <a:noFill/>
              </a:ln>
              <a:solidFill>
                <a:srgbClr val="E2001A"/>
              </a:solidFill>
              <a:effectLst/>
              <a:uLnTx/>
              <a:uFillTx/>
              <a:latin typeface="Arial-BoldMT"/>
              <a:ea typeface="+mn-ea"/>
              <a:cs typeface="+mn-cs"/>
            </a:endParaRPr>
          </a:p>
        </p:txBody>
      </p:sp>
      <p:pic>
        <p:nvPicPr>
          <p:cNvPr id="7" name="Grafik 6"/>
          <p:cNvPicPr>
            <a:picLocks noChangeAspect="1"/>
          </p:cNvPicPr>
          <p:nvPr/>
        </p:nvPicPr>
        <p:blipFill>
          <a:blip r:embed="rId3"/>
          <a:stretch>
            <a:fillRect/>
          </a:stretch>
        </p:blipFill>
        <p:spPr>
          <a:xfrm>
            <a:off x="684215" y="1340768"/>
            <a:ext cx="7128146" cy="4905771"/>
          </a:xfrm>
          <a:prstGeom prst="rect">
            <a:avLst/>
          </a:prstGeom>
        </p:spPr>
      </p:pic>
    </p:spTree>
    <p:extLst>
      <p:ext uri="{BB962C8B-B14F-4D97-AF65-F5344CB8AC3E}">
        <p14:creationId xmlns:p14="http://schemas.microsoft.com/office/powerpoint/2010/main" val="27195455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Das Qualitätstableau NRW</a:t>
            </a:r>
            <a:endParaRPr lang="de-DE" dirty="0"/>
          </a:p>
        </p:txBody>
      </p:sp>
      <p:sp>
        <p:nvSpPr>
          <p:cNvPr id="7" name="Textfeld 6"/>
          <p:cNvSpPr txBox="1"/>
          <p:nvPr/>
        </p:nvSpPr>
        <p:spPr>
          <a:xfrm>
            <a:off x="539750" y="5301208"/>
            <a:ext cx="7199600" cy="707886"/>
          </a:xfrm>
          <a:prstGeom prst="rect">
            <a:avLst/>
          </a:prstGeom>
          <a:noFill/>
        </p:spPr>
        <p:txBody>
          <a:bodyPr wrap="square" rtlCol="0">
            <a:spAutoFit/>
          </a:bodyPr>
          <a:lstStyle/>
          <a:p>
            <a:r>
              <a:rPr lang="de-DE" sz="2000" dirty="0" smtClean="0"/>
              <a:t>75 Analysekriterien, davon 33 Kernkriterien und 42 weitere Analysekriterien. </a:t>
            </a:r>
            <a:endParaRPr lang="de-DE" sz="2000" dirty="0"/>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14</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extfeld 3"/>
          <p:cNvSpPr txBox="1"/>
          <p:nvPr/>
        </p:nvSpPr>
        <p:spPr>
          <a:xfrm>
            <a:off x="467544" y="1988840"/>
            <a:ext cx="7920880" cy="1200329"/>
          </a:xfrm>
          <a:prstGeom prst="rect">
            <a:avLst/>
          </a:prstGeom>
          <a:noFill/>
        </p:spPr>
        <p:txBody>
          <a:bodyPr wrap="square" rtlCol="0">
            <a:spAutoFit/>
          </a:bodyPr>
          <a:lstStyle/>
          <a:p>
            <a:r>
              <a:rPr lang="de-DE" b="1" dirty="0" smtClean="0"/>
              <a:t>Inhaltsbereich 2: Lehren und Lernen</a:t>
            </a:r>
            <a:br>
              <a:rPr lang="de-DE" b="1" dirty="0" smtClean="0"/>
            </a:br>
            <a:r>
              <a:rPr lang="de-DE" b="1" dirty="0"/>
              <a:t>I</a:t>
            </a:r>
            <a:r>
              <a:rPr lang="de-DE" b="1" dirty="0" smtClean="0"/>
              <a:t>nhaltsbereich 3: Schulkultur</a:t>
            </a:r>
          </a:p>
          <a:p>
            <a:r>
              <a:rPr lang="de-DE" b="1" dirty="0" smtClean="0"/>
              <a:t>Inhaltsbereich 4: Professionalisierung</a:t>
            </a:r>
          </a:p>
          <a:p>
            <a:r>
              <a:rPr lang="de-DE" b="1" dirty="0" smtClean="0"/>
              <a:t>Inhaltsbereich 5: Führung und Management</a:t>
            </a:r>
            <a:endParaRPr lang="de-DE" b="1" dirty="0"/>
          </a:p>
        </p:txBody>
      </p:sp>
      <p:grpSp>
        <p:nvGrpSpPr>
          <p:cNvPr id="8" name="Gruppieren 7"/>
          <p:cNvGrpSpPr/>
          <p:nvPr/>
        </p:nvGrpSpPr>
        <p:grpSpPr>
          <a:xfrm>
            <a:off x="486768" y="3355356"/>
            <a:ext cx="8405712" cy="1831271"/>
            <a:chOff x="486768" y="3355356"/>
            <a:chExt cx="8405712" cy="1831271"/>
          </a:xfrm>
        </p:grpSpPr>
        <p:sp>
          <p:nvSpPr>
            <p:cNvPr id="5" name="Textfeld 4"/>
            <p:cNvSpPr txBox="1"/>
            <p:nvPr/>
          </p:nvSpPr>
          <p:spPr>
            <a:xfrm>
              <a:off x="486768" y="3355356"/>
              <a:ext cx="8405712" cy="1831271"/>
            </a:xfrm>
            <a:prstGeom prst="rect">
              <a:avLst/>
            </a:prstGeom>
            <a:solidFill>
              <a:schemeClr val="bg1"/>
            </a:solidFill>
          </p:spPr>
          <p:txBody>
            <a:bodyPr wrap="square" rtlCol="0">
              <a:spAutoFit/>
            </a:bodyPr>
            <a:lstStyle/>
            <a:p>
              <a:r>
                <a:rPr lang="de-DE" b="1" dirty="0"/>
                <a:t>Inhaltsbereich 2: Lehren und </a:t>
              </a:r>
              <a:r>
                <a:rPr lang="de-DE" b="1" dirty="0" smtClean="0"/>
                <a:t>Lernen</a:t>
              </a:r>
            </a:p>
            <a:p>
              <a:r>
                <a:rPr lang="de-DE" sz="1600" dirty="0" smtClean="0"/>
                <a:t>Dimension 2.10        Lernen und Lehren im digitalen Wandel</a:t>
              </a:r>
            </a:p>
            <a:p>
              <a:r>
                <a:rPr lang="de-DE" sz="1400" dirty="0" smtClean="0"/>
                <a:t>2.10.1.1 Die </a:t>
              </a:r>
              <a:r>
                <a:rPr lang="de-DE" sz="1400" dirty="0"/>
                <a:t>Schule hat ein auf den landesweiten Vorgaben basierendes Medienkonzept vereinbart</a:t>
              </a:r>
              <a:r>
                <a:rPr lang="de-DE" sz="1400" dirty="0" smtClean="0"/>
                <a:t>.</a:t>
              </a:r>
            </a:p>
            <a:p>
              <a:endParaRPr lang="de-DE" sz="1100" dirty="0" smtClean="0"/>
            </a:p>
            <a:p>
              <a:endParaRPr lang="de-DE" sz="1100" dirty="0" smtClean="0"/>
            </a:p>
            <a:p>
              <a:r>
                <a:rPr lang="de-DE" sz="1400" dirty="0" smtClean="0"/>
                <a:t>2.10.2.1 Fachliche und überfachliche Lehr- und Lernprozesse werden durch den reflektierten Einsatz </a:t>
              </a:r>
            </a:p>
            <a:p>
              <a:r>
                <a:rPr lang="de-DE" sz="1400" dirty="0"/>
                <a:t> </a:t>
              </a:r>
              <a:r>
                <a:rPr lang="de-DE" sz="1400" dirty="0" smtClean="0"/>
                <a:t>             digitaler Medien unterstützt.</a:t>
              </a:r>
            </a:p>
            <a:p>
              <a:r>
                <a:rPr lang="de-DE" sz="1400" dirty="0" smtClean="0"/>
                <a:t>2.10.3.1 Die Schule unterstützt die Auseinandersetzung mit Chancen und Risiken des digitalen Wandel.</a:t>
              </a:r>
            </a:p>
          </p:txBody>
        </p:sp>
        <p:sp>
          <p:nvSpPr>
            <p:cNvPr id="10" name="Textfeld 9"/>
            <p:cNvSpPr txBox="1"/>
            <p:nvPr/>
          </p:nvSpPr>
          <p:spPr>
            <a:xfrm>
              <a:off x="486768" y="4149080"/>
              <a:ext cx="8405712" cy="307777"/>
            </a:xfrm>
            <a:prstGeom prst="rect">
              <a:avLst/>
            </a:prstGeom>
            <a:solidFill>
              <a:srgbClr val="FFFF00"/>
            </a:solidFill>
          </p:spPr>
          <p:txBody>
            <a:bodyPr wrap="square" rtlCol="0">
              <a:spAutoFit/>
            </a:bodyPr>
            <a:lstStyle/>
            <a:p>
              <a:r>
                <a:rPr lang="de-DE" sz="1400" dirty="0" smtClean="0"/>
                <a:t>2.10.1.2 Die Schule setzt das </a:t>
              </a:r>
              <a:r>
                <a:rPr lang="de-DE" sz="1400" dirty="0"/>
                <a:t>M</a:t>
              </a:r>
              <a:r>
                <a:rPr lang="de-DE" sz="1400" dirty="0" smtClean="0"/>
                <a:t>edienkonzept verbindlich um.</a:t>
              </a:r>
            </a:p>
          </p:txBody>
        </p:sp>
      </p:grpSp>
    </p:spTree>
    <p:extLst>
      <p:ext uri="{BB962C8B-B14F-4D97-AF65-F5344CB8AC3E}">
        <p14:creationId xmlns:p14="http://schemas.microsoft.com/office/powerpoint/2010/main" val="4028277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Aufbau des Qualitätstableaus NRW</a:t>
            </a:r>
            <a:br>
              <a:rPr lang="de-DE" dirty="0" smtClean="0"/>
            </a:br>
            <a:endParaRPr lang="de-DE" dirty="0">
              <a:solidFill>
                <a:schemeClr val="tx1"/>
              </a:solidFill>
            </a:endParaRPr>
          </a:p>
        </p:txBody>
      </p:sp>
      <p:sp>
        <p:nvSpPr>
          <p:cNvPr id="3" name="Inhaltsplatzhalter 2"/>
          <p:cNvSpPr>
            <a:spLocks noGrp="1"/>
          </p:cNvSpPr>
          <p:nvPr>
            <p:ph idx="1"/>
          </p:nvPr>
        </p:nvSpPr>
        <p:spPr>
          <a:xfrm>
            <a:off x="539552" y="1988842"/>
            <a:ext cx="7875875" cy="3825425"/>
          </a:xfrm>
        </p:spPr>
        <p:txBody>
          <a:bodyPr/>
          <a:lstStyle/>
          <a:p>
            <a:pPr marL="0" indent="0">
              <a:buNone/>
            </a:pPr>
            <a:r>
              <a:rPr lang="de-DE" sz="2000" dirty="0" smtClean="0"/>
              <a:t>In der Kompaktversion: </a:t>
            </a:r>
          </a:p>
          <a:p>
            <a:pPr marL="0" indent="0">
              <a:buNone/>
            </a:pPr>
            <a:endParaRPr lang="de-DE" dirty="0"/>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15</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4" name="Grafik 3"/>
          <p:cNvPicPr>
            <a:picLocks noChangeAspect="1"/>
          </p:cNvPicPr>
          <p:nvPr/>
        </p:nvPicPr>
        <p:blipFill>
          <a:blip r:embed="rId3"/>
          <a:stretch>
            <a:fillRect/>
          </a:stretch>
        </p:blipFill>
        <p:spPr>
          <a:xfrm>
            <a:off x="539553" y="2564904"/>
            <a:ext cx="7632848" cy="2038144"/>
          </a:xfrm>
          <a:prstGeom prst="rect">
            <a:avLst/>
          </a:prstGeom>
        </p:spPr>
      </p:pic>
    </p:spTree>
    <p:extLst>
      <p:ext uri="{BB962C8B-B14F-4D97-AF65-F5344CB8AC3E}">
        <p14:creationId xmlns:p14="http://schemas.microsoft.com/office/powerpoint/2010/main" val="25316410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948" y="1268415"/>
            <a:ext cx="8064500" cy="416008"/>
          </a:xfrm>
        </p:spPr>
        <p:txBody>
          <a:bodyPr/>
          <a:lstStyle/>
          <a:p>
            <a:r>
              <a:rPr lang="de-DE" dirty="0" smtClean="0"/>
              <a:t>Aufbau des Qualitätstableaus NRW</a:t>
            </a:r>
            <a:br>
              <a:rPr lang="de-DE" dirty="0" smtClean="0"/>
            </a:br>
            <a:endParaRPr lang="de-DE" dirty="0">
              <a:solidFill>
                <a:schemeClr val="tx1"/>
              </a:solidFill>
            </a:endParaRPr>
          </a:p>
        </p:txBody>
      </p:sp>
      <p:sp>
        <p:nvSpPr>
          <p:cNvPr id="3" name="Inhaltsplatzhalter 2"/>
          <p:cNvSpPr>
            <a:spLocks noGrp="1"/>
          </p:cNvSpPr>
          <p:nvPr>
            <p:ph idx="1"/>
          </p:nvPr>
        </p:nvSpPr>
        <p:spPr>
          <a:xfrm>
            <a:off x="539552" y="1988842"/>
            <a:ext cx="7875875" cy="3825425"/>
          </a:xfrm>
        </p:spPr>
        <p:txBody>
          <a:bodyPr/>
          <a:lstStyle/>
          <a:p>
            <a:pPr marL="0" indent="0">
              <a:buNone/>
            </a:pPr>
            <a:r>
              <a:rPr lang="de-DE" sz="2000" dirty="0" smtClean="0"/>
              <a:t>In der Langversion:</a:t>
            </a:r>
            <a:endParaRPr lang="de-DE" sz="2000" dirty="0"/>
          </a:p>
          <a:p>
            <a:pPr marL="0" indent="0">
              <a:buNone/>
            </a:pPr>
            <a:endParaRPr lang="de-DE" sz="2800" dirty="0"/>
          </a:p>
          <a:p>
            <a:pPr marL="0" indent="0">
              <a:buNone/>
            </a:pPr>
            <a:r>
              <a:rPr lang="de-DE" sz="2800" dirty="0"/>
              <a:t> </a:t>
            </a:r>
          </a:p>
          <a:p>
            <a:pPr marL="0" indent="0">
              <a:buNone/>
            </a:pPr>
            <a:endParaRPr lang="de-DE" dirty="0" smtClean="0"/>
          </a:p>
          <a:p>
            <a:pPr marL="0" indent="0">
              <a:buNone/>
            </a:pPr>
            <a:endParaRPr lang="de-DE" dirty="0"/>
          </a:p>
          <a:p>
            <a:pPr marL="0" indent="0">
              <a:buNone/>
            </a:pPr>
            <a:endParaRPr lang="de-DE" sz="2000" dirty="0" smtClean="0"/>
          </a:p>
          <a:p>
            <a:pPr marL="0" indent="0">
              <a:buNone/>
            </a:pPr>
            <a:endParaRPr lang="de-DE" dirty="0"/>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4" name="Grafik 3"/>
          <p:cNvPicPr>
            <a:picLocks noChangeAspect="1"/>
          </p:cNvPicPr>
          <p:nvPr/>
        </p:nvPicPr>
        <p:blipFill>
          <a:blip r:embed="rId3"/>
          <a:stretch>
            <a:fillRect/>
          </a:stretch>
        </p:blipFill>
        <p:spPr>
          <a:xfrm>
            <a:off x="467544" y="2387976"/>
            <a:ext cx="7947883" cy="3622982"/>
          </a:xfrm>
          <a:prstGeom prst="rect">
            <a:avLst/>
          </a:prstGeom>
        </p:spPr>
      </p:pic>
    </p:spTree>
    <p:extLst>
      <p:ext uri="{BB962C8B-B14F-4D97-AF65-F5344CB8AC3E}">
        <p14:creationId xmlns:p14="http://schemas.microsoft.com/office/powerpoint/2010/main" val="7423970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539552" y="1268760"/>
            <a:ext cx="5856090" cy="424732"/>
          </a:xfrm>
          <a:prstGeom prst="rect">
            <a:avLst/>
          </a:prstGeom>
          <a:noFill/>
        </p:spPr>
        <p:txBody>
          <a:bodyPr wrap="none" rtlCol="0">
            <a:spAutoFit/>
          </a:bodyPr>
          <a:lstStyle/>
          <a:p>
            <a:pPr>
              <a:lnSpc>
                <a:spcPct val="90000"/>
              </a:lnSpc>
              <a:spcBef>
                <a:spcPct val="20000"/>
              </a:spcBef>
            </a:pPr>
            <a:r>
              <a:rPr lang="de-DE" sz="2400" b="1" dirty="0" smtClean="0">
                <a:solidFill>
                  <a:srgbClr val="E2001A"/>
                </a:solidFill>
              </a:rPr>
              <a:t>Einschätzung zum Entwicklungsstand </a:t>
            </a:r>
            <a:endParaRPr lang="de-DE" sz="2400" b="1" dirty="0">
              <a:solidFill>
                <a:srgbClr val="E2001A"/>
              </a:solidFill>
            </a:endParaRPr>
          </a:p>
        </p:txBody>
      </p:sp>
      <p:sp>
        <p:nvSpPr>
          <p:cNvPr id="2" name="Rechteck 1"/>
          <p:cNvSpPr/>
          <p:nvPr/>
        </p:nvSpPr>
        <p:spPr>
          <a:xfrm>
            <a:off x="539552" y="2001034"/>
            <a:ext cx="8356168" cy="707886"/>
          </a:xfrm>
          <a:prstGeom prst="rect">
            <a:avLst/>
          </a:prstGeom>
        </p:spPr>
        <p:txBody>
          <a:bodyPr wrap="square">
            <a:spAutoFit/>
          </a:bodyPr>
          <a:lstStyle/>
          <a:p>
            <a:pPr lvl="0">
              <a:spcBef>
                <a:spcPct val="20000"/>
              </a:spcBef>
              <a:defRPr/>
            </a:pPr>
            <a:r>
              <a:rPr lang="de-DE" sz="2000" dirty="0">
                <a:solidFill>
                  <a:srgbClr val="000000"/>
                </a:solidFill>
              </a:rPr>
              <a:t>Die Einschätzung der </a:t>
            </a:r>
            <a:r>
              <a:rPr lang="de-DE" sz="2000" dirty="0" smtClean="0">
                <a:solidFill>
                  <a:srgbClr val="000000"/>
                </a:solidFill>
              </a:rPr>
              <a:t>im jeweiligen Analysekriterium im Fokus stehenden Qualitätsmerkmale gliedern sich in folgende Aussagen</a:t>
            </a:r>
            <a:endParaRPr lang="de-DE" sz="2000" dirty="0">
              <a:solidFill>
                <a:srgbClr val="000000"/>
              </a:solidFill>
            </a:endParaRPr>
          </a:p>
        </p:txBody>
      </p:sp>
      <p:sp>
        <p:nvSpPr>
          <p:cNvPr id="7"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17</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6" name="Inhaltsplatzhalter 1"/>
          <p:cNvGraphicFramePr>
            <a:graphicFrameLocks/>
          </p:cNvGraphicFramePr>
          <p:nvPr>
            <p:extLst>
              <p:ext uri="{D42A27DB-BD31-4B8C-83A1-F6EECF244321}">
                <p14:modId xmlns:p14="http://schemas.microsoft.com/office/powerpoint/2010/main" val="2179189007"/>
              </p:ext>
            </p:extLst>
          </p:nvPr>
        </p:nvGraphicFramePr>
        <p:xfrm>
          <a:off x="611956" y="2833323"/>
          <a:ext cx="8064500" cy="3259973"/>
        </p:xfrm>
        <a:graphic>
          <a:graphicData uri="http://schemas.openxmlformats.org/drawingml/2006/table">
            <a:tbl>
              <a:tblPr bandRow="1">
                <a:tableStyleId>{B301B821-A1FF-4177-AEE7-76D212191A09}</a:tableStyleId>
              </a:tblPr>
              <a:tblGrid>
                <a:gridCol w="8064500">
                  <a:extLst>
                    <a:ext uri="{9D8B030D-6E8A-4147-A177-3AD203B41FA5}">
                      <a16:colId xmlns:a16="http://schemas.microsoft.com/office/drawing/2014/main" val="2695713233"/>
                    </a:ext>
                  </a:extLst>
                </a:gridCol>
              </a:tblGrid>
              <a:tr h="699653">
                <a:tc>
                  <a:txBody>
                    <a:bodyPr/>
                    <a:lstStyle/>
                    <a:p>
                      <a:pPr>
                        <a:spcBef>
                          <a:spcPts val="600"/>
                        </a:spcBef>
                        <a:spcAft>
                          <a:spcPts val="600"/>
                        </a:spcAft>
                      </a:pPr>
                      <a:r>
                        <a:rPr lang="de-DE" b="0" dirty="0" smtClean="0"/>
                        <a:t>Die Qualitätsmerkmale des Analysekriteriums sind noch nicht im Blick der schulischen Entwicklungsprozesse.</a:t>
                      </a:r>
                      <a:endParaRPr lang="de-DE" b="0" dirty="0"/>
                    </a:p>
                  </a:txBody>
                  <a:tcPr anchor="b"/>
                </a:tc>
                <a:extLst>
                  <a:ext uri="{0D108BD9-81ED-4DB2-BD59-A6C34878D82A}">
                    <a16:rowId xmlns:a16="http://schemas.microsoft.com/office/drawing/2014/main" val="4146197210"/>
                  </a:ext>
                </a:extLst>
              </a:tr>
              <a:tr h="370840">
                <a:tc>
                  <a:txBody>
                    <a:bodyPr/>
                    <a:lstStyle/>
                    <a:p>
                      <a:pPr>
                        <a:spcBef>
                          <a:spcPts val="600"/>
                        </a:spcBef>
                        <a:spcAft>
                          <a:spcPts val="600"/>
                        </a:spcAft>
                      </a:pPr>
                      <a:r>
                        <a:rPr lang="de-DE" b="0" dirty="0" smtClean="0"/>
                        <a:t>Schulische Entwicklungsprozesse zur Umsetzung der Qualitätsmerkmale des Analysekriteriums sind erkennbar eingeleitet.</a:t>
                      </a:r>
                      <a:endParaRPr lang="de-DE" b="0" dirty="0"/>
                    </a:p>
                  </a:txBody>
                  <a:tcPr anchor="ctr"/>
                </a:tc>
                <a:extLst>
                  <a:ext uri="{0D108BD9-81ED-4DB2-BD59-A6C34878D82A}">
                    <a16:rowId xmlns:a16="http://schemas.microsoft.com/office/drawing/2014/main" val="3472753093"/>
                  </a:ext>
                </a:extLst>
              </a:tr>
              <a:tr h="370840">
                <a:tc>
                  <a:txBody>
                    <a:bodyPr/>
                    <a:lstStyle/>
                    <a:p>
                      <a:pPr>
                        <a:spcBef>
                          <a:spcPts val="600"/>
                        </a:spcBef>
                        <a:spcAft>
                          <a:spcPts val="600"/>
                        </a:spcAft>
                      </a:pPr>
                      <a:r>
                        <a:rPr lang="de-DE" b="0" dirty="0" smtClean="0"/>
                        <a:t>Die Schule hat im Hinblick auf die Qualitätsmerkmale des Analysekriteriums einen tragfähigen Entwicklungsstand erreicht.</a:t>
                      </a:r>
                      <a:endParaRPr lang="de-DE" b="0" dirty="0"/>
                    </a:p>
                  </a:txBody>
                  <a:tcPr anchor="ctr"/>
                </a:tc>
                <a:extLst>
                  <a:ext uri="{0D108BD9-81ED-4DB2-BD59-A6C34878D82A}">
                    <a16:rowId xmlns:a16="http://schemas.microsoft.com/office/drawing/2014/main" val="988766918"/>
                  </a:ext>
                </a:extLst>
              </a:tr>
              <a:tr h="370840">
                <a:tc>
                  <a:txBody>
                    <a:bodyPr/>
                    <a:lstStyle/>
                    <a:p>
                      <a:pPr>
                        <a:spcBef>
                          <a:spcPts val="600"/>
                        </a:spcBef>
                        <a:spcAft>
                          <a:spcPts val="600"/>
                        </a:spcAft>
                      </a:pPr>
                      <a:r>
                        <a:rPr lang="de-DE" b="0" dirty="0" smtClean="0"/>
                        <a:t>Der Stand der Schulentwicklung ist durch eine gesicherte Umsetzung der Qualitätsmerkmale des Analysekriteriums gekennzeichnet.</a:t>
                      </a:r>
                      <a:endParaRPr lang="de-DE" b="0" dirty="0"/>
                    </a:p>
                  </a:txBody>
                  <a:tcPr anchor="ctr"/>
                </a:tc>
                <a:extLst>
                  <a:ext uri="{0D108BD9-81ED-4DB2-BD59-A6C34878D82A}">
                    <a16:rowId xmlns:a16="http://schemas.microsoft.com/office/drawing/2014/main" val="2500871453"/>
                  </a:ext>
                </a:extLst>
              </a:tr>
              <a:tr h="370840">
                <a:tc>
                  <a:txBody>
                    <a:bodyPr/>
                    <a:lstStyle/>
                    <a:p>
                      <a:pPr>
                        <a:spcBef>
                          <a:spcPts val="600"/>
                        </a:spcBef>
                        <a:spcAft>
                          <a:spcPts val="600"/>
                        </a:spcAft>
                      </a:pPr>
                      <a:r>
                        <a:rPr lang="de-DE" b="0" dirty="0" smtClean="0"/>
                        <a:t>Die Qualitätsmerkmale dieses Analysekriteriums sind umfassend und nachhaltig in schulischer Praxis etabliert.</a:t>
                      </a:r>
                      <a:endParaRPr lang="de-DE" b="0" dirty="0"/>
                    </a:p>
                  </a:txBody>
                  <a:tcPr anchor="ctr"/>
                </a:tc>
                <a:extLst>
                  <a:ext uri="{0D108BD9-81ED-4DB2-BD59-A6C34878D82A}">
                    <a16:rowId xmlns:a16="http://schemas.microsoft.com/office/drawing/2014/main" val="2370643997"/>
                  </a:ext>
                </a:extLst>
              </a:tr>
            </a:tbl>
          </a:graphicData>
        </a:graphic>
      </p:graphicFrame>
    </p:spTree>
    <p:extLst>
      <p:ext uri="{BB962C8B-B14F-4D97-AF65-F5344CB8AC3E}">
        <p14:creationId xmlns:p14="http://schemas.microsoft.com/office/powerpoint/2010/main" val="527850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5"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18</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6" name="Grafik 5"/>
          <p:cNvPicPr>
            <a:picLocks noChangeAspect="1"/>
          </p:cNvPicPr>
          <p:nvPr/>
        </p:nvPicPr>
        <p:blipFill>
          <a:blip r:embed="rId3"/>
          <a:stretch>
            <a:fillRect/>
          </a:stretch>
        </p:blipFill>
        <p:spPr>
          <a:xfrm>
            <a:off x="611560" y="1988840"/>
            <a:ext cx="7562850" cy="4029075"/>
          </a:xfrm>
          <a:prstGeom prst="rect">
            <a:avLst/>
          </a:prstGeom>
        </p:spPr>
      </p:pic>
    </p:spTree>
    <p:extLst>
      <p:ext uri="{BB962C8B-B14F-4D97-AF65-F5344CB8AC3E}">
        <p14:creationId xmlns:p14="http://schemas.microsoft.com/office/powerpoint/2010/main" val="39273785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19</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3" name="Tabelle 2"/>
          <p:cNvGraphicFramePr>
            <a:graphicFrameLocks noGrp="1"/>
          </p:cNvGraphicFramePr>
          <p:nvPr>
            <p:extLst>
              <p:ext uri="{D42A27DB-BD31-4B8C-83A1-F6EECF244321}">
                <p14:modId xmlns:p14="http://schemas.microsoft.com/office/powerpoint/2010/main" val="1922149615"/>
              </p:ext>
            </p:extLst>
          </p:nvPr>
        </p:nvGraphicFramePr>
        <p:xfrm>
          <a:off x="611560" y="2708920"/>
          <a:ext cx="7776864" cy="2737480"/>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587151763"/>
                    </a:ext>
                  </a:extLst>
                </a:gridCol>
              </a:tblGrid>
              <a:tr h="360040">
                <a:tc>
                  <a:txBody>
                    <a:bodyPr/>
                    <a:lstStyle/>
                    <a:p>
                      <a:r>
                        <a:rPr lang="de-DE" sz="1600" b="0" dirty="0" smtClean="0">
                          <a:solidFill>
                            <a:schemeClr val="tx1"/>
                          </a:solidFill>
                        </a:rPr>
                        <a:t>2.2.1.1 Die Schule fördert den Aufbau personaler und sozialer Kompetenzen.</a:t>
                      </a:r>
                      <a:endParaRPr lang="de-DE" sz="1600" b="0" dirty="0">
                        <a:solidFill>
                          <a:schemeClr val="tx1"/>
                        </a:solidFill>
                      </a:endParaRPr>
                    </a:p>
                  </a:txBody>
                  <a:tcPr>
                    <a:solidFill>
                      <a:schemeClr val="bg1">
                        <a:lumMod val="95000"/>
                      </a:schemeClr>
                    </a:solidFill>
                  </a:tcPr>
                </a:tc>
                <a:extLst>
                  <a:ext uri="{0D108BD9-81ED-4DB2-BD59-A6C34878D82A}">
                    <a16:rowId xmlns:a16="http://schemas.microsoft.com/office/drawing/2014/main" val="3705409941"/>
                  </a:ext>
                </a:extLst>
              </a:tr>
              <a:tr h="151216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mn-lt"/>
                          <a:ea typeface="+mn-ea"/>
                          <a:cs typeface="+mn-cs"/>
                        </a:rPr>
                        <a:t>Bei der Gestaltung von Lehr- und Lernprozessen verfolgt die Schule den Auftrag zur umfassenden Förderung der Kompetenzen von Schülerinnen und Schülern. Beim Aufbau der personalen und sozialen Kompetenzen geht es u. a. um die Übernahme von Verantwortung, die Stärkung des Selbstbewusstseins sowie die Entwicklung von Anstrengungsbereitschaft, Teamfähigkeit und Konfliktfähigkeit. Dazu bietet die Schule den Schülerinnen und Schülern systematisch entsprechende Lerngelegenheiten.</a:t>
                      </a:r>
                      <a:endParaRPr lang="de-DE" sz="1600" dirty="0"/>
                    </a:p>
                  </a:txBody>
                  <a:tcPr/>
                </a:tc>
                <a:extLst>
                  <a:ext uri="{0D108BD9-81ED-4DB2-BD59-A6C34878D82A}">
                    <a16:rowId xmlns:a16="http://schemas.microsoft.com/office/drawing/2014/main" val="2014006035"/>
                  </a:ext>
                </a:extLst>
              </a:tr>
              <a:tr h="4800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mn-lt"/>
                          <a:ea typeface="+mn-ea"/>
                          <a:cs typeface="+mn-cs"/>
                        </a:rPr>
                        <a:t>Der Stand der Schulentwicklung ist durch eine gesicherte Umsetzung der Qualitätsmerkmale des Analysekriteriums gekennzeichnet.</a:t>
                      </a:r>
                    </a:p>
                  </a:txBody>
                  <a:tcPr/>
                </a:tc>
                <a:extLst>
                  <a:ext uri="{0D108BD9-81ED-4DB2-BD59-A6C34878D82A}">
                    <a16:rowId xmlns:a16="http://schemas.microsoft.com/office/drawing/2014/main" val="1085623946"/>
                  </a:ext>
                </a:extLst>
              </a:tr>
            </a:tbl>
          </a:graphicData>
        </a:graphic>
      </p:graphicFrame>
      <p:sp>
        <p:nvSpPr>
          <p:cNvPr id="4" name="Textfeld 3"/>
          <p:cNvSpPr txBox="1"/>
          <p:nvPr/>
        </p:nvSpPr>
        <p:spPr>
          <a:xfrm>
            <a:off x="539552" y="1988840"/>
            <a:ext cx="6048672" cy="646331"/>
          </a:xfrm>
          <a:prstGeom prst="rect">
            <a:avLst/>
          </a:prstGeom>
          <a:noFill/>
        </p:spPr>
        <p:txBody>
          <a:bodyPr wrap="square" rtlCol="0">
            <a:spAutoFit/>
          </a:bodyPr>
          <a:lstStyle/>
          <a:p>
            <a:r>
              <a:rPr lang="de-DE" b="1" dirty="0" smtClean="0"/>
              <a:t>Inhaltsbereich 2 Lehren und Lernen</a:t>
            </a:r>
          </a:p>
          <a:p>
            <a:r>
              <a:rPr lang="de-DE" b="1" dirty="0" smtClean="0"/>
              <a:t>Dimension 2.2 Kompetenzorientierung</a:t>
            </a:r>
            <a:endParaRPr lang="de-DE" b="1" dirty="0"/>
          </a:p>
        </p:txBody>
      </p:sp>
    </p:spTree>
    <p:extLst>
      <p:ext uri="{BB962C8B-B14F-4D97-AF65-F5344CB8AC3E}">
        <p14:creationId xmlns:p14="http://schemas.microsoft.com/office/powerpoint/2010/main" val="2787379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750" y="3446463"/>
            <a:ext cx="8064500" cy="1470025"/>
          </a:xfrm>
        </p:spPr>
        <p:txBody>
          <a:bodyPr/>
          <a:lstStyle/>
          <a:p>
            <a:r>
              <a:rPr lang="de-DE" dirty="0" smtClean="0"/>
              <a:t>Informationen zur</a:t>
            </a:r>
            <a:br>
              <a:rPr lang="de-DE" dirty="0" smtClean="0"/>
            </a:br>
            <a:r>
              <a:rPr lang="de-DE" dirty="0" smtClean="0"/>
              <a:t>Qualitätsanalyse in Nordrhein-Westfalen</a:t>
            </a:r>
            <a:endParaRPr lang="de-DE" b="0" dirty="0"/>
          </a:p>
        </p:txBody>
      </p:sp>
      <p:pic>
        <p:nvPicPr>
          <p:cNvPr id="25603" name="Picture 3" descr="NRW_Guillochen_PowerPoint-Tite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5038"/>
            <a:ext cx="9144000" cy="12239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20</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3" name="Tabelle 2"/>
          <p:cNvGraphicFramePr>
            <a:graphicFrameLocks noGrp="1"/>
          </p:cNvGraphicFramePr>
          <p:nvPr>
            <p:extLst>
              <p:ext uri="{D42A27DB-BD31-4B8C-83A1-F6EECF244321}">
                <p14:modId xmlns:p14="http://schemas.microsoft.com/office/powerpoint/2010/main" val="3661843243"/>
              </p:ext>
            </p:extLst>
          </p:nvPr>
        </p:nvGraphicFramePr>
        <p:xfrm>
          <a:off x="611560" y="2708920"/>
          <a:ext cx="7776864" cy="3362960"/>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587151763"/>
                    </a:ext>
                  </a:extLst>
                </a:gridCol>
              </a:tblGrid>
              <a:tr h="360040">
                <a:tc>
                  <a:txBody>
                    <a:bodyPr/>
                    <a:lstStyle/>
                    <a:p>
                      <a:pPr algn="just">
                        <a:lnSpc>
                          <a:spcPts val="1600"/>
                        </a:lnSpc>
                        <a:spcBef>
                          <a:spcPts val="600"/>
                        </a:spcBef>
                        <a:spcAft>
                          <a:spcPts val="600"/>
                        </a:spcAft>
                      </a:pPr>
                      <a:r>
                        <a:rPr lang="de-DE" sz="1600" b="0" kern="1200" dirty="0" smtClean="0">
                          <a:solidFill>
                            <a:schemeClr val="tx1"/>
                          </a:solidFill>
                          <a:latin typeface="+mn-lt"/>
                          <a:ea typeface="+mn-ea"/>
                          <a:cs typeface="+mn-cs"/>
                        </a:rPr>
                        <a:t>2.3.1.1 Lehr- und Lernprozesse werden strukturiert, zielorientiert sowie transparent gestaltet.</a:t>
                      </a:r>
                      <a:endParaRPr lang="de-DE" sz="1600" b="0" kern="1200" dirty="0">
                        <a:solidFill>
                          <a:schemeClr val="tx1"/>
                        </a:solidFill>
                        <a:latin typeface="+mn-lt"/>
                        <a:ea typeface="+mn-ea"/>
                        <a:cs typeface="+mn-cs"/>
                      </a:endParaRPr>
                    </a:p>
                  </a:txBody>
                  <a:tcPr>
                    <a:solidFill>
                      <a:schemeClr val="bg1">
                        <a:lumMod val="95000"/>
                      </a:schemeClr>
                    </a:solidFill>
                  </a:tcPr>
                </a:tc>
                <a:extLst>
                  <a:ext uri="{0D108BD9-81ED-4DB2-BD59-A6C34878D82A}">
                    <a16:rowId xmlns:a16="http://schemas.microsoft.com/office/drawing/2014/main" val="3705409941"/>
                  </a:ext>
                </a:extLst>
              </a:tr>
              <a:tr h="1800200">
                <a:tc>
                  <a:txBody>
                    <a:bodyPr/>
                    <a:lstStyle/>
                    <a:p>
                      <a:pPr marL="0" marR="0" lvl="0" indent="0" algn="just" defTabSz="914400" rtl="0" eaLnBrk="1" fontAlgn="auto" latinLnBrk="0" hangingPunct="1">
                        <a:lnSpc>
                          <a:spcPct val="100000"/>
                        </a:lnSpc>
                        <a:spcBef>
                          <a:spcPts val="600"/>
                        </a:spcBef>
                        <a:spcAft>
                          <a:spcPts val="600"/>
                        </a:spcAft>
                        <a:buClrTx/>
                        <a:buSzTx/>
                        <a:buFontTx/>
                        <a:buNone/>
                        <a:tabLst/>
                        <a:defRPr/>
                      </a:pPr>
                      <a:r>
                        <a:rPr lang="de-DE" sz="1600" kern="1200" dirty="0" smtClean="0">
                          <a:solidFill>
                            <a:schemeClr val="dk1"/>
                          </a:solidFill>
                          <a:effectLst/>
                          <a:latin typeface="+mn-lt"/>
                          <a:ea typeface="+mn-ea"/>
                          <a:cs typeface="+mn-cs"/>
                        </a:rPr>
                        <a:t>Lehr- und Lernprozesse werden so gestaltet, dass Lernaktivitäten im Vordergrund stehen. Schülerinnen und Schüler lernen aktiv und zielorientiert. Sie werden bei der Planung und Gestaltung der Arbeitsabläufe und Vorgehensweisen einbezogen. Unterrichtsphasen bzw. Arbeitsschritte sind strukturiert und kohärent, die Lernumgebung ist, bezogen auf die jeweiligen Inhalte, Vorgehensweisen und Ziele entsprechend vorbereitet. Angestrebte Lernziele, verwendete Inhalte und Methoden werden Schülerinnen und Schüler in für sie verständlicher Sprache nachvollziehbar offengelegt. Die Gestaltung vollzieht sich mit Bezug auf schulweite Vereinbarungen und Konzepte. </a:t>
                      </a:r>
                    </a:p>
                  </a:txBody>
                  <a:tcPr/>
                </a:tc>
                <a:extLst>
                  <a:ext uri="{0D108BD9-81ED-4DB2-BD59-A6C34878D82A}">
                    <a16:rowId xmlns:a16="http://schemas.microsoft.com/office/drawing/2014/main" val="2014006035"/>
                  </a:ext>
                </a:extLst>
              </a:tr>
              <a:tr h="480053">
                <a:tc>
                  <a:txBody>
                    <a:bodyPr/>
                    <a:lstStyle/>
                    <a:p>
                      <a:r>
                        <a:rPr lang="de-DE" sz="1600" kern="1200" dirty="0" smtClean="0">
                          <a:solidFill>
                            <a:schemeClr val="dk1"/>
                          </a:solidFill>
                          <a:effectLst/>
                          <a:latin typeface="+mn-lt"/>
                          <a:ea typeface="+mn-ea"/>
                          <a:cs typeface="+mn-cs"/>
                        </a:rPr>
                        <a:t>Die Qualitätsmerkmale dieses Analysekriteriums sind umfassend und nachhaltig in schulischer Praxis etabliert.</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1085623946"/>
                  </a:ext>
                </a:extLst>
              </a:tr>
            </a:tbl>
          </a:graphicData>
        </a:graphic>
      </p:graphicFrame>
      <p:sp>
        <p:nvSpPr>
          <p:cNvPr id="4" name="Textfeld 3"/>
          <p:cNvSpPr txBox="1"/>
          <p:nvPr/>
        </p:nvSpPr>
        <p:spPr>
          <a:xfrm>
            <a:off x="539552" y="1988840"/>
            <a:ext cx="6048672" cy="646331"/>
          </a:xfrm>
          <a:prstGeom prst="rect">
            <a:avLst/>
          </a:prstGeom>
          <a:noFill/>
        </p:spPr>
        <p:txBody>
          <a:bodyPr wrap="square" rtlCol="0">
            <a:spAutoFit/>
          </a:bodyPr>
          <a:lstStyle/>
          <a:p>
            <a:r>
              <a:rPr lang="de-DE" b="1" dirty="0" smtClean="0"/>
              <a:t>Inhaltsbereich 2 Lehren und Lernen</a:t>
            </a:r>
          </a:p>
          <a:p>
            <a:r>
              <a:rPr lang="de-DE" b="1" dirty="0" smtClean="0"/>
              <a:t>Dimension 2.3 Klassenführung</a:t>
            </a:r>
            <a:endParaRPr lang="de-DE" b="1" dirty="0"/>
          </a:p>
        </p:txBody>
      </p:sp>
    </p:spTree>
    <p:extLst>
      <p:ext uri="{BB962C8B-B14F-4D97-AF65-F5344CB8AC3E}">
        <p14:creationId xmlns:p14="http://schemas.microsoft.com/office/powerpoint/2010/main" val="11736211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21</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3" name="Tabelle 2"/>
          <p:cNvGraphicFramePr>
            <a:graphicFrameLocks noGrp="1"/>
          </p:cNvGraphicFramePr>
          <p:nvPr>
            <p:extLst>
              <p:ext uri="{D42A27DB-BD31-4B8C-83A1-F6EECF244321}">
                <p14:modId xmlns:p14="http://schemas.microsoft.com/office/powerpoint/2010/main" val="2939826727"/>
              </p:ext>
            </p:extLst>
          </p:nvPr>
        </p:nvGraphicFramePr>
        <p:xfrm>
          <a:off x="611560" y="2708920"/>
          <a:ext cx="7776864" cy="3444240"/>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587151763"/>
                    </a:ext>
                  </a:extLst>
                </a:gridCol>
              </a:tblGrid>
              <a:tr h="360040">
                <a:tc>
                  <a:txBody>
                    <a:bodyPr/>
                    <a:lstStyle/>
                    <a:p>
                      <a:r>
                        <a:rPr lang="de-DE" sz="1600" b="0" kern="1200" dirty="0" smtClean="0">
                          <a:solidFill>
                            <a:schemeClr val="tx1"/>
                          </a:solidFill>
                          <a:effectLst/>
                          <a:latin typeface="+mn-lt"/>
                          <a:ea typeface="+mn-ea"/>
                          <a:cs typeface="+mn-cs"/>
                        </a:rPr>
                        <a:t>3.2.1.1 Die Schule fördert einen respektvollen und von gegenseitiger Unterstützung geprägten Umgang miteinander.</a:t>
                      </a:r>
                      <a:endParaRPr lang="de-DE" sz="1600" b="0" kern="1200" dirty="0">
                        <a:solidFill>
                          <a:schemeClr val="tx1"/>
                        </a:solidFill>
                        <a:effectLst/>
                        <a:latin typeface="+mn-lt"/>
                        <a:ea typeface="+mn-ea"/>
                        <a:cs typeface="+mn-cs"/>
                      </a:endParaRPr>
                    </a:p>
                  </a:txBody>
                  <a:tcPr>
                    <a:solidFill>
                      <a:schemeClr val="bg1">
                        <a:lumMod val="95000"/>
                      </a:schemeClr>
                    </a:solidFill>
                  </a:tcPr>
                </a:tc>
                <a:extLst>
                  <a:ext uri="{0D108BD9-81ED-4DB2-BD59-A6C34878D82A}">
                    <a16:rowId xmlns:a16="http://schemas.microsoft.com/office/drawing/2014/main" val="3705409941"/>
                  </a:ext>
                </a:extLst>
              </a:tr>
              <a:tr h="1800200">
                <a:tc>
                  <a:txBody>
                    <a:bodyPr/>
                    <a:lstStyle/>
                    <a:p>
                      <a:r>
                        <a:rPr lang="de-DE" sz="1600" kern="1200" dirty="0" smtClean="0">
                          <a:solidFill>
                            <a:schemeClr val="dk1"/>
                          </a:solidFill>
                          <a:effectLst/>
                          <a:latin typeface="+mn-lt"/>
                          <a:ea typeface="+mn-ea"/>
                          <a:cs typeface="+mn-cs"/>
                        </a:rPr>
                        <a:t>Das Zusammenleben und -arbeiten aller an Schule Beteiligten ist geprägt durch eine vertrauensvoll unterstützende Grundhaltung, durch Anerkennung und Wertschätzung. Allen an Schule Beteiligten ist bewusst, dass sie Vorbild für andere sein können. Schülerinnen und Schüler werden systematisch insbesondere durch die Lehrkräfte darin unterstützt, achtsam, verantwortungsbewusst und sozial im persönlichen und virtuellen Miteinander zu agieren. Sie werden ermutigt, Leistungen und Engagement Einzelner anzuerkennen und zu würdigen. Die Schule wendet sich in ihrem Handeln deutlich gegen jede Form von Gewalt, Diskriminierung und Rassismus.</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2014006035"/>
                  </a:ext>
                </a:extLst>
              </a:tr>
              <a:tr h="4800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mn-lt"/>
                          <a:ea typeface="+mn-ea"/>
                          <a:cs typeface="+mn-cs"/>
                        </a:rPr>
                        <a:t>Der</a:t>
                      </a:r>
                      <a:r>
                        <a:rPr lang="de-DE" sz="1600" kern="1200" baseline="0" dirty="0" smtClean="0">
                          <a:solidFill>
                            <a:schemeClr val="dk1"/>
                          </a:solidFill>
                          <a:effectLst/>
                          <a:latin typeface="+mn-lt"/>
                          <a:ea typeface="+mn-ea"/>
                          <a:cs typeface="+mn-cs"/>
                        </a:rPr>
                        <a:t> </a:t>
                      </a:r>
                      <a:r>
                        <a:rPr lang="de-DE" sz="1600" dirty="0" smtClean="0">
                          <a:effectLst/>
                          <a:latin typeface="+mn-lt"/>
                          <a:ea typeface="Times New Roman" panose="02020603050405020304" pitchFamily="18" charset="0"/>
                          <a:cs typeface="Times New Roman" panose="02020603050405020304" pitchFamily="18" charset="0"/>
                        </a:rPr>
                        <a:t>Stand der Schulentwicklung ist durch eine </a:t>
                      </a:r>
                      <a:r>
                        <a:rPr lang="de-DE" sz="1600" b="0" dirty="0" smtClean="0">
                          <a:effectLst/>
                          <a:latin typeface="+mn-lt"/>
                          <a:ea typeface="Times New Roman" panose="02020603050405020304" pitchFamily="18" charset="0"/>
                          <a:cs typeface="Times New Roman" panose="02020603050405020304" pitchFamily="18" charset="0"/>
                        </a:rPr>
                        <a:t>gesicherte Umsetzung </a:t>
                      </a:r>
                      <a:r>
                        <a:rPr lang="de-DE" sz="1600" dirty="0" smtClean="0">
                          <a:effectLst/>
                          <a:latin typeface="+mn-lt"/>
                          <a:ea typeface="Times New Roman" panose="02020603050405020304" pitchFamily="18" charset="0"/>
                          <a:cs typeface="Times New Roman" panose="02020603050405020304" pitchFamily="18" charset="0"/>
                        </a:rPr>
                        <a:t>der Qualitätsmerkmale des Analysekriteriums gekennzeichnet.</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1085623946"/>
                  </a:ext>
                </a:extLst>
              </a:tr>
            </a:tbl>
          </a:graphicData>
        </a:graphic>
      </p:graphicFrame>
      <p:sp>
        <p:nvSpPr>
          <p:cNvPr id="4" name="Textfeld 3"/>
          <p:cNvSpPr txBox="1"/>
          <p:nvPr/>
        </p:nvSpPr>
        <p:spPr>
          <a:xfrm>
            <a:off x="539552" y="1988840"/>
            <a:ext cx="6048672" cy="646331"/>
          </a:xfrm>
          <a:prstGeom prst="rect">
            <a:avLst/>
          </a:prstGeom>
          <a:noFill/>
        </p:spPr>
        <p:txBody>
          <a:bodyPr wrap="square" rtlCol="0">
            <a:spAutoFit/>
          </a:bodyPr>
          <a:lstStyle/>
          <a:p>
            <a:r>
              <a:rPr lang="de-DE" b="1" dirty="0" smtClean="0"/>
              <a:t>Inhaltsbereich 3 Schulkultur</a:t>
            </a:r>
          </a:p>
          <a:p>
            <a:r>
              <a:rPr lang="de-DE" b="1" dirty="0" smtClean="0"/>
              <a:t>Dimension 3.2 Kultur des Umgangs miteinander</a:t>
            </a:r>
            <a:endParaRPr lang="de-DE" b="1" dirty="0"/>
          </a:p>
        </p:txBody>
      </p:sp>
    </p:spTree>
    <p:extLst>
      <p:ext uri="{BB962C8B-B14F-4D97-AF65-F5344CB8AC3E}">
        <p14:creationId xmlns:p14="http://schemas.microsoft.com/office/powerpoint/2010/main" val="42230589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22</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3" name="Tabelle 2"/>
          <p:cNvGraphicFramePr>
            <a:graphicFrameLocks noGrp="1"/>
          </p:cNvGraphicFramePr>
          <p:nvPr>
            <p:extLst>
              <p:ext uri="{D42A27DB-BD31-4B8C-83A1-F6EECF244321}">
                <p14:modId xmlns:p14="http://schemas.microsoft.com/office/powerpoint/2010/main" val="1413153842"/>
              </p:ext>
            </p:extLst>
          </p:nvPr>
        </p:nvGraphicFramePr>
        <p:xfrm>
          <a:off x="611560" y="2708920"/>
          <a:ext cx="7776864" cy="2092432"/>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587151763"/>
                    </a:ext>
                  </a:extLst>
                </a:gridCol>
              </a:tblGrid>
              <a:tr h="360040">
                <a:tc>
                  <a:txBody>
                    <a:bodyPr/>
                    <a:lstStyle/>
                    <a:p>
                      <a:r>
                        <a:rPr lang="de-DE" sz="1600" b="0" kern="1200" dirty="0" smtClean="0">
                          <a:solidFill>
                            <a:schemeClr val="tx1"/>
                          </a:solidFill>
                          <a:effectLst/>
                          <a:latin typeface="+mn-lt"/>
                          <a:ea typeface="+mn-ea"/>
                          <a:cs typeface="+mn-cs"/>
                        </a:rPr>
                        <a:t>4.1.3.2 Die durch Fortbildung erworbenen Kompetenzen werden von den Lehrkräften systematisch zur Weiterentwicklung der schulischen Qualität genutzt.</a:t>
                      </a:r>
                      <a:endParaRPr lang="de-DE" sz="1600" b="0" kern="1200" dirty="0">
                        <a:solidFill>
                          <a:schemeClr val="tx1"/>
                        </a:solidFill>
                        <a:effectLst/>
                        <a:latin typeface="+mn-lt"/>
                        <a:ea typeface="+mn-ea"/>
                        <a:cs typeface="+mn-cs"/>
                      </a:endParaRPr>
                    </a:p>
                  </a:txBody>
                  <a:tcPr>
                    <a:solidFill>
                      <a:schemeClr val="bg1">
                        <a:lumMod val="95000"/>
                      </a:schemeClr>
                    </a:solidFill>
                  </a:tcPr>
                </a:tc>
                <a:extLst>
                  <a:ext uri="{0D108BD9-81ED-4DB2-BD59-A6C34878D82A}">
                    <a16:rowId xmlns:a16="http://schemas.microsoft.com/office/drawing/2014/main" val="3705409941"/>
                  </a:ext>
                </a:extLst>
              </a:tr>
              <a:tr h="861040">
                <a:tc>
                  <a:txBody>
                    <a:bodyPr/>
                    <a:lstStyle/>
                    <a:p>
                      <a:r>
                        <a:rPr lang="de-DE" sz="1600" kern="1200" dirty="0" smtClean="0">
                          <a:solidFill>
                            <a:schemeClr val="dk1"/>
                          </a:solidFill>
                          <a:effectLst/>
                          <a:latin typeface="+mn-lt"/>
                          <a:ea typeface="+mn-ea"/>
                          <a:cs typeface="+mn-cs"/>
                        </a:rPr>
                        <a:t>Erkenntnisse aus Fort- und Weiterbildungsmaßnahmen fließen systematisch in die Qualitätsentwicklung der schulischen Arbeit ein. Dies bildet sich in den schuleigenen Unterrichtsvorgaben, im Unterricht und weiteren schulischen Vereinbarungen ab.</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2014006035"/>
                  </a:ext>
                </a:extLst>
              </a:tr>
              <a:tr h="480053">
                <a:tc>
                  <a:txBody>
                    <a:bodyPr/>
                    <a:lstStyle/>
                    <a:p>
                      <a:pPr>
                        <a:lnSpc>
                          <a:spcPct val="115000"/>
                        </a:lnSpc>
                        <a:spcAft>
                          <a:spcPts val="0"/>
                        </a:spcAft>
                      </a:pPr>
                      <a:r>
                        <a:rPr lang="de-DE" sz="1600" b="0" dirty="0" smtClean="0">
                          <a:effectLst/>
                          <a:latin typeface="+mn-lt"/>
                          <a:ea typeface="Times New Roman" panose="02020603050405020304" pitchFamily="18" charset="0"/>
                          <a:cs typeface="Times New Roman" panose="02020603050405020304" pitchFamily="18" charset="0"/>
                        </a:rPr>
                        <a:t>Die Schule hat im Hinblick auf die Qualitätsmerkmale des Analysekriteriums einen tragfähigen Entwicklungsstand erreicht.</a:t>
                      </a:r>
                      <a:endParaRPr lang="de-DE" sz="1600" b="0" dirty="0">
                        <a:effectLst/>
                        <a:latin typeface="+mn-lt"/>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085623946"/>
                  </a:ext>
                </a:extLst>
              </a:tr>
            </a:tbl>
          </a:graphicData>
        </a:graphic>
      </p:graphicFrame>
      <p:sp>
        <p:nvSpPr>
          <p:cNvPr id="4" name="Textfeld 3"/>
          <p:cNvSpPr txBox="1"/>
          <p:nvPr/>
        </p:nvSpPr>
        <p:spPr>
          <a:xfrm>
            <a:off x="539552" y="1988840"/>
            <a:ext cx="6048672" cy="646331"/>
          </a:xfrm>
          <a:prstGeom prst="rect">
            <a:avLst/>
          </a:prstGeom>
          <a:noFill/>
        </p:spPr>
        <p:txBody>
          <a:bodyPr wrap="square" rtlCol="0">
            <a:spAutoFit/>
          </a:bodyPr>
          <a:lstStyle/>
          <a:p>
            <a:r>
              <a:rPr lang="de-DE" b="1" dirty="0" smtClean="0"/>
              <a:t>Inhaltsbereich 4 Professionalisierung</a:t>
            </a:r>
          </a:p>
          <a:p>
            <a:r>
              <a:rPr lang="de-DE" b="1" dirty="0" smtClean="0"/>
              <a:t>Dimension 4.1 Lehrerbildung</a:t>
            </a:r>
            <a:endParaRPr lang="de-DE" b="1" dirty="0"/>
          </a:p>
        </p:txBody>
      </p:sp>
    </p:spTree>
    <p:extLst>
      <p:ext uri="{BB962C8B-B14F-4D97-AF65-F5344CB8AC3E}">
        <p14:creationId xmlns:p14="http://schemas.microsoft.com/office/powerpoint/2010/main" val="11698425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graphicFrame>
        <p:nvGraphicFramePr>
          <p:cNvPr id="3" name="Tabelle 2"/>
          <p:cNvGraphicFramePr>
            <a:graphicFrameLocks noGrp="1"/>
          </p:cNvGraphicFramePr>
          <p:nvPr>
            <p:extLst>
              <p:ext uri="{D42A27DB-BD31-4B8C-83A1-F6EECF244321}">
                <p14:modId xmlns:p14="http://schemas.microsoft.com/office/powerpoint/2010/main" val="63354052"/>
              </p:ext>
            </p:extLst>
          </p:nvPr>
        </p:nvGraphicFramePr>
        <p:xfrm>
          <a:off x="611560" y="2708920"/>
          <a:ext cx="7776864" cy="3200400"/>
        </p:xfrm>
        <a:graphic>
          <a:graphicData uri="http://schemas.openxmlformats.org/drawingml/2006/table">
            <a:tbl>
              <a:tblPr firstRow="1" bandRow="1">
                <a:tableStyleId>{5C22544A-7EE6-4342-B048-85BDC9FD1C3A}</a:tableStyleId>
              </a:tblPr>
              <a:tblGrid>
                <a:gridCol w="7776864">
                  <a:extLst>
                    <a:ext uri="{9D8B030D-6E8A-4147-A177-3AD203B41FA5}">
                      <a16:colId xmlns:a16="http://schemas.microsoft.com/office/drawing/2014/main" val="1587151763"/>
                    </a:ext>
                  </a:extLst>
                </a:gridCol>
              </a:tblGrid>
              <a:tr h="360040">
                <a:tc>
                  <a:txBody>
                    <a:bodyPr/>
                    <a:lstStyle/>
                    <a:p>
                      <a:r>
                        <a:rPr lang="de-DE" sz="1600" b="0" kern="1200" dirty="0" smtClean="0">
                          <a:solidFill>
                            <a:schemeClr val="tx1"/>
                          </a:solidFill>
                          <a:effectLst/>
                          <a:latin typeface="+mn-lt"/>
                          <a:ea typeface="+mn-ea"/>
                          <a:cs typeface="+mn-cs"/>
                        </a:rPr>
                        <a:t>5.6.1.2 Die Schule nutzt das Schulprogramm im Rahmen ihrer Qualitätsentwicklung als wesentliches Steuerungsinstrument.</a:t>
                      </a:r>
                      <a:endParaRPr lang="de-DE" sz="1600" b="0" kern="1200" dirty="0">
                        <a:solidFill>
                          <a:schemeClr val="tx1"/>
                        </a:solidFill>
                        <a:effectLst/>
                        <a:latin typeface="+mn-lt"/>
                        <a:ea typeface="+mn-ea"/>
                        <a:cs typeface="+mn-cs"/>
                      </a:endParaRPr>
                    </a:p>
                  </a:txBody>
                  <a:tcPr>
                    <a:solidFill>
                      <a:schemeClr val="bg1">
                        <a:lumMod val="95000"/>
                      </a:schemeClr>
                    </a:solidFill>
                  </a:tcPr>
                </a:tc>
                <a:extLst>
                  <a:ext uri="{0D108BD9-81ED-4DB2-BD59-A6C34878D82A}">
                    <a16:rowId xmlns:a16="http://schemas.microsoft.com/office/drawing/2014/main" val="3705409941"/>
                  </a:ext>
                </a:extLst>
              </a:tr>
              <a:tr h="861040">
                <a:tc>
                  <a:txBody>
                    <a:bodyPr/>
                    <a:lstStyle/>
                    <a:p>
                      <a:r>
                        <a:rPr lang="de-DE" sz="1600" kern="1200" dirty="0" smtClean="0">
                          <a:solidFill>
                            <a:schemeClr val="dk1"/>
                          </a:solidFill>
                          <a:effectLst/>
                          <a:latin typeface="+mn-lt"/>
                          <a:ea typeface="+mn-ea"/>
                          <a:cs typeface="+mn-cs"/>
                        </a:rPr>
                        <a:t>Auf der Grundlage ihres Schulprogramms überprüft die Schule in regelmäßigen Abständen den Erfolg ihrer Arbeit, plant, falls erforderlich, konkrete Verbesserungsmaßnahmen und führt diese nach einer festgelegten Reihenfolge durch. Somit ist das Schulprogramm zentrales Instrument der permanenten schulischen Qualitätsentwicklung und -sicherung. Die Arbeit am und mit dem Schulprogramm ist ein dynamischer Prozess, bei dem die Schule gemeinsam in ihren Gremien die vereinbarten Prozesse und Zielsetzungen stets auf ihre Wirksamkeit hin überprüft und fortschreibt. </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2014006035"/>
                  </a:ext>
                </a:extLst>
              </a:tr>
              <a:tr h="4800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chemeClr val="dk1"/>
                          </a:solidFill>
                          <a:effectLst/>
                          <a:latin typeface="+mn-lt"/>
                          <a:ea typeface="+mn-ea"/>
                          <a:cs typeface="+mn-cs"/>
                        </a:rPr>
                        <a:t>Der</a:t>
                      </a:r>
                      <a:r>
                        <a:rPr lang="de-DE" sz="1600" kern="1200" baseline="0" dirty="0" smtClean="0">
                          <a:solidFill>
                            <a:schemeClr val="dk1"/>
                          </a:solidFill>
                          <a:effectLst/>
                          <a:latin typeface="+mn-lt"/>
                          <a:ea typeface="+mn-ea"/>
                          <a:cs typeface="+mn-cs"/>
                        </a:rPr>
                        <a:t> </a:t>
                      </a:r>
                      <a:r>
                        <a:rPr lang="de-DE" sz="1600" dirty="0" smtClean="0">
                          <a:effectLst/>
                          <a:latin typeface="+mn-lt"/>
                          <a:ea typeface="Times New Roman" panose="02020603050405020304" pitchFamily="18" charset="0"/>
                          <a:cs typeface="Times New Roman" panose="02020603050405020304" pitchFamily="18" charset="0"/>
                        </a:rPr>
                        <a:t>Stand der Schulentwicklung ist durch eine </a:t>
                      </a:r>
                      <a:r>
                        <a:rPr lang="de-DE" sz="1600" b="0" dirty="0" smtClean="0">
                          <a:effectLst/>
                          <a:latin typeface="+mn-lt"/>
                          <a:ea typeface="Times New Roman" panose="02020603050405020304" pitchFamily="18" charset="0"/>
                          <a:cs typeface="Times New Roman" panose="02020603050405020304" pitchFamily="18" charset="0"/>
                        </a:rPr>
                        <a:t>gesicherte Umsetzung </a:t>
                      </a:r>
                      <a:r>
                        <a:rPr lang="de-DE" sz="1600" dirty="0" smtClean="0">
                          <a:effectLst/>
                          <a:latin typeface="+mn-lt"/>
                          <a:ea typeface="Times New Roman" panose="02020603050405020304" pitchFamily="18" charset="0"/>
                          <a:cs typeface="Times New Roman" panose="02020603050405020304" pitchFamily="18" charset="0"/>
                        </a:rPr>
                        <a:t>der Qualitätsmerkmale des Analysekriteriums gekennzeichnet.</a:t>
                      </a:r>
                      <a:endParaRPr lang="de-DE" sz="1600" kern="1200" dirty="0">
                        <a:solidFill>
                          <a:schemeClr val="dk1"/>
                        </a:solidFill>
                        <a:effectLst/>
                        <a:latin typeface="+mn-lt"/>
                        <a:ea typeface="+mn-ea"/>
                        <a:cs typeface="+mn-cs"/>
                      </a:endParaRPr>
                    </a:p>
                  </a:txBody>
                  <a:tcPr/>
                </a:tc>
                <a:extLst>
                  <a:ext uri="{0D108BD9-81ED-4DB2-BD59-A6C34878D82A}">
                    <a16:rowId xmlns:a16="http://schemas.microsoft.com/office/drawing/2014/main" val="1085623946"/>
                  </a:ext>
                </a:extLst>
              </a:tr>
            </a:tbl>
          </a:graphicData>
        </a:graphic>
      </p:graphicFrame>
      <p:sp>
        <p:nvSpPr>
          <p:cNvPr id="4" name="Textfeld 3"/>
          <p:cNvSpPr txBox="1"/>
          <p:nvPr/>
        </p:nvSpPr>
        <p:spPr>
          <a:xfrm>
            <a:off x="539552" y="1988840"/>
            <a:ext cx="6048672" cy="646331"/>
          </a:xfrm>
          <a:prstGeom prst="rect">
            <a:avLst/>
          </a:prstGeom>
          <a:noFill/>
        </p:spPr>
        <p:txBody>
          <a:bodyPr wrap="square" rtlCol="0">
            <a:spAutoFit/>
          </a:bodyPr>
          <a:lstStyle/>
          <a:p>
            <a:r>
              <a:rPr lang="de-DE" b="1" dirty="0" smtClean="0"/>
              <a:t>Inhaltsbereich 5 Führung und Management</a:t>
            </a:r>
          </a:p>
          <a:p>
            <a:r>
              <a:rPr lang="de-DE" b="1" dirty="0" smtClean="0"/>
              <a:t>Dimension 5.6 Strategien zur Qualitätsentwicklung</a:t>
            </a:r>
            <a:endParaRPr lang="de-DE" b="1" dirty="0"/>
          </a:p>
        </p:txBody>
      </p:sp>
    </p:spTree>
    <p:extLst>
      <p:ext uri="{BB962C8B-B14F-4D97-AF65-F5344CB8AC3E}">
        <p14:creationId xmlns:p14="http://schemas.microsoft.com/office/powerpoint/2010/main" val="1847316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558421" y="1997172"/>
            <a:ext cx="8234136" cy="3981450"/>
          </a:xfrm>
        </p:spPr>
        <p:txBody>
          <a:bodyPr/>
          <a:lstStyle/>
          <a:p>
            <a:pPr marL="0" indent="0">
              <a:buNone/>
            </a:pPr>
            <a:endParaRPr lang="de-DE" dirty="0" smtClean="0"/>
          </a:p>
          <a:p>
            <a:endParaRPr lang="de-DE" b="1" dirty="0" smtClean="0"/>
          </a:p>
          <a:p>
            <a:endParaRPr lang="de-DE" dirty="0"/>
          </a:p>
        </p:txBody>
      </p:sp>
      <p:sp>
        <p:nvSpPr>
          <p:cNvPr id="4" name="Rechteck 3"/>
          <p:cNvSpPr/>
          <p:nvPr/>
        </p:nvSpPr>
        <p:spPr>
          <a:xfrm>
            <a:off x="7087684" y="2689996"/>
            <a:ext cx="2111522"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Qualitätstableau</a:t>
            </a:r>
            <a:endParaRPr kumimoji="0" lang="de-DE" sz="1800" b="0" i="0" u="none" strike="noStrike" kern="0" cap="none" spc="0" normalizeH="0" baseline="0" noProof="0" dirty="0" smtClean="0">
              <a:ln>
                <a:noFill/>
              </a:ln>
              <a:solidFill>
                <a:sysClr val="windowText" lastClr="000000"/>
              </a:solidFill>
              <a:effectLst/>
              <a:uLnTx/>
              <a:uFillTx/>
              <a:latin typeface="Arial" pitchFamily="34" charset="0"/>
              <a:ea typeface="+mn-ea"/>
              <a:cs typeface="+mn-cs"/>
            </a:endParaRPr>
          </a:p>
        </p:txBody>
      </p:sp>
      <p:sp>
        <p:nvSpPr>
          <p:cNvPr id="9" name="Rechteck 8"/>
          <p:cNvSpPr/>
          <p:nvPr/>
        </p:nvSpPr>
        <p:spPr>
          <a:xfrm>
            <a:off x="6597907" y="4704483"/>
            <a:ext cx="2412103"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Unterrichts-beobachtungsbogen</a:t>
            </a:r>
            <a:endParaRPr kumimoji="0" lang="de-DE" sz="1800" b="0" i="0" u="none" strike="noStrike" kern="0" cap="none" spc="0" normalizeH="0" baseline="0" noProof="0" dirty="0" smtClean="0">
              <a:ln>
                <a:noFill/>
              </a:ln>
              <a:solidFill>
                <a:sysClr val="windowText" lastClr="000000"/>
              </a:solidFill>
              <a:effectLst/>
              <a:uLnTx/>
              <a:uFillTx/>
              <a:latin typeface="Arial" pitchFamily="34" charset="0"/>
              <a:ea typeface="+mn-ea"/>
              <a:cs typeface="+mn-cs"/>
            </a:endParaRPr>
          </a:p>
        </p:txBody>
      </p:sp>
      <p:pic>
        <p:nvPicPr>
          <p:cNvPr id="8" name="Grafik 7"/>
          <p:cNvPicPr>
            <a:picLocks noChangeAspect="1"/>
          </p:cNvPicPr>
          <p:nvPr/>
        </p:nvPicPr>
        <p:blipFill>
          <a:blip r:embed="rId3"/>
          <a:stretch>
            <a:fillRect/>
          </a:stretch>
        </p:blipFill>
        <p:spPr>
          <a:xfrm>
            <a:off x="1524132" y="2733444"/>
            <a:ext cx="1868422" cy="2657464"/>
          </a:xfrm>
          <a:prstGeom prst="rect">
            <a:avLst/>
          </a:prstGeom>
        </p:spPr>
      </p:pic>
      <p:sp>
        <p:nvSpPr>
          <p:cNvPr id="12" name="Rechteck 11"/>
          <p:cNvSpPr/>
          <p:nvPr/>
        </p:nvSpPr>
        <p:spPr>
          <a:xfrm>
            <a:off x="478167" y="1277800"/>
            <a:ext cx="8142515" cy="757130"/>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kumimoji="0" lang="de-DE" sz="2400" b="1" i="0" u="none" strike="noStrike" kern="0" cap="none" spc="0" normalizeH="0" baseline="0" noProof="0" dirty="0" smtClean="0">
                <a:ln>
                  <a:noFill/>
                </a:ln>
                <a:solidFill>
                  <a:srgbClr val="E2001A"/>
                </a:solidFill>
                <a:effectLst/>
                <a:uLnTx/>
                <a:uFillTx/>
                <a:latin typeface="Arial-BoldMT"/>
                <a:ea typeface="+mn-ea"/>
                <a:cs typeface="+mn-cs"/>
              </a:rPr>
              <a:t>Anbindung des Qualitätstableaus und des Unterrichtsbeobachtungsbogens an den RRSQ </a:t>
            </a:r>
            <a:endParaRPr kumimoji="0" lang="de-DE" sz="2400" b="1" i="0" u="none" strike="noStrike" kern="0" cap="none" spc="0" normalizeH="0" baseline="0" noProof="0" dirty="0">
              <a:ln>
                <a:noFill/>
              </a:ln>
              <a:solidFill>
                <a:srgbClr val="E2001A"/>
              </a:solidFill>
              <a:effectLst/>
              <a:uLnTx/>
              <a:uFillTx/>
              <a:latin typeface="Arial-BoldMT"/>
              <a:ea typeface="+mn-ea"/>
              <a:cs typeface="+mn-cs"/>
            </a:endParaRPr>
          </a:p>
        </p:txBody>
      </p:sp>
      <p:sp>
        <p:nvSpPr>
          <p:cNvPr id="2" name="Pfeil nach rechts 1"/>
          <p:cNvSpPr/>
          <p:nvPr/>
        </p:nvSpPr>
        <p:spPr>
          <a:xfrm rot="20098023">
            <a:off x="3618642" y="3310041"/>
            <a:ext cx="664667" cy="514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6" name="Pfeil nach rechts 15"/>
          <p:cNvSpPr/>
          <p:nvPr/>
        </p:nvSpPr>
        <p:spPr>
          <a:xfrm rot="1148374">
            <a:off x="3645694" y="4302627"/>
            <a:ext cx="664667" cy="5140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4" name="Foliennummernplatzhalter 13"/>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24</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5" name="Grafik 14"/>
          <p:cNvPicPr>
            <a:picLocks noChangeAspect="1"/>
          </p:cNvPicPr>
          <p:nvPr/>
        </p:nvPicPr>
        <p:blipFill>
          <a:blip r:embed="rId4"/>
          <a:stretch>
            <a:fillRect/>
          </a:stretch>
        </p:blipFill>
        <p:spPr>
          <a:xfrm>
            <a:off x="4509397" y="2218571"/>
            <a:ext cx="2590129" cy="1797658"/>
          </a:xfrm>
          <a:prstGeom prst="rect">
            <a:avLst/>
          </a:prstGeom>
        </p:spPr>
      </p:pic>
      <p:pic>
        <p:nvPicPr>
          <p:cNvPr id="7" name="Grafik 6"/>
          <p:cNvPicPr>
            <a:picLocks noChangeAspect="1"/>
          </p:cNvPicPr>
          <p:nvPr/>
        </p:nvPicPr>
        <p:blipFill>
          <a:blip r:embed="rId5"/>
          <a:stretch>
            <a:fillRect/>
          </a:stretch>
        </p:blipFill>
        <p:spPr>
          <a:xfrm>
            <a:off x="5004048" y="4217000"/>
            <a:ext cx="1413282" cy="2010970"/>
          </a:xfrm>
          <a:prstGeom prst="rect">
            <a:avLst/>
          </a:prstGeom>
        </p:spPr>
      </p:pic>
      <p:sp>
        <p:nvSpPr>
          <p:cNvPr id="6" name="Pfeil nach oben und unten 5"/>
          <p:cNvSpPr/>
          <p:nvPr/>
        </p:nvSpPr>
        <p:spPr>
          <a:xfrm>
            <a:off x="5486400" y="3883377"/>
            <a:ext cx="411480" cy="619102"/>
          </a:xfrm>
          <a:prstGeom prst="up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3" name="Ellipse 12"/>
          <p:cNvSpPr/>
          <p:nvPr/>
        </p:nvSpPr>
        <p:spPr>
          <a:xfrm>
            <a:off x="4053424" y="4103620"/>
            <a:ext cx="4847859" cy="2124349"/>
          </a:xfrm>
          <a:prstGeom prst="ellipse">
            <a:avLst/>
          </a:prstGeom>
          <a:noFill/>
          <a:ln w="412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1200" cap="none" spc="0" normalizeH="0" baseline="0" noProof="0">
              <a:ln>
                <a:noFill/>
              </a:ln>
              <a:solidFill>
                <a:srgbClr val="FFFFFF"/>
              </a:solidFill>
              <a:effectLst/>
              <a:uLnTx/>
              <a:uFillTx/>
              <a:latin typeface="Arial"/>
              <a:ea typeface="+mn-ea"/>
              <a:cs typeface="+mn-cs"/>
            </a:endParaRPr>
          </a:p>
        </p:txBody>
      </p:sp>
      <p:sp>
        <p:nvSpPr>
          <p:cNvPr id="17" name="Textfeld 16"/>
          <p:cNvSpPr txBox="1"/>
          <p:nvPr/>
        </p:nvSpPr>
        <p:spPr>
          <a:xfrm>
            <a:off x="0" y="3501008"/>
            <a:ext cx="1691680" cy="1200329"/>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Referenz-rahmen Schulqualität</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sz="1800" b="0" i="0" u="none" strike="noStrike" kern="0" cap="none" spc="0" normalizeH="0" baseline="0" noProof="0" dirty="0" smtClean="0">
                <a:ln>
                  <a:noFill/>
                </a:ln>
                <a:solidFill>
                  <a:srgbClr val="000000"/>
                </a:solidFill>
                <a:effectLst/>
                <a:uLnTx/>
                <a:uFillTx/>
                <a:latin typeface="Arial-BoldMT"/>
                <a:ea typeface="+mn-ea"/>
                <a:cs typeface="+mn-cs"/>
              </a:rPr>
              <a:t>2020</a:t>
            </a:r>
          </a:p>
        </p:txBody>
      </p:sp>
    </p:spTree>
    <p:extLst>
      <p:ext uri="{BB962C8B-B14F-4D97-AF65-F5344CB8AC3E}">
        <p14:creationId xmlns:p14="http://schemas.microsoft.com/office/powerpoint/2010/main" val="1934406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a:xfrm>
            <a:off x="539552" y="836712"/>
            <a:ext cx="8384347"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Arial-BoldMT"/>
              </a:rPr>
              <a:t>Der Unterrichtsbeobachtungsbogen</a:t>
            </a:r>
            <a:endParaRPr kumimoji="0" lang="de-DE" sz="2400" b="1" i="0" u="none" strike="noStrike" kern="0" cap="none" spc="0" normalizeH="0" baseline="0" noProof="0" dirty="0">
              <a:ln>
                <a:noFill/>
              </a:ln>
              <a:solidFill>
                <a:srgbClr val="E2001A"/>
              </a:solidFill>
              <a:effectLst/>
              <a:uLnTx/>
              <a:uFillTx/>
              <a:latin typeface="Arial-BoldMT"/>
            </a:endParaRPr>
          </a:p>
        </p:txBody>
      </p:sp>
      <p:sp>
        <p:nvSpPr>
          <p:cNvPr id="3" name="Foliennummernplatzhalter 2"/>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25</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3" name="Grafik 12"/>
          <p:cNvPicPr>
            <a:picLocks noChangeAspect="1"/>
          </p:cNvPicPr>
          <p:nvPr/>
        </p:nvPicPr>
        <p:blipFill>
          <a:blip r:embed="rId3"/>
          <a:stretch>
            <a:fillRect/>
          </a:stretch>
        </p:blipFill>
        <p:spPr>
          <a:xfrm>
            <a:off x="4825808" y="1829520"/>
            <a:ext cx="2904613" cy="4392000"/>
          </a:xfrm>
          <a:prstGeom prst="rect">
            <a:avLst/>
          </a:prstGeom>
        </p:spPr>
      </p:pic>
      <p:pic>
        <p:nvPicPr>
          <p:cNvPr id="12" name="Grafik 11"/>
          <p:cNvPicPr>
            <a:picLocks noChangeAspect="1"/>
          </p:cNvPicPr>
          <p:nvPr/>
        </p:nvPicPr>
        <p:blipFill>
          <a:blip r:embed="rId4"/>
          <a:stretch>
            <a:fillRect/>
          </a:stretch>
        </p:blipFill>
        <p:spPr>
          <a:xfrm>
            <a:off x="3059832" y="1672124"/>
            <a:ext cx="2886917" cy="4428000"/>
          </a:xfrm>
          <a:prstGeom prst="rect">
            <a:avLst/>
          </a:prstGeom>
        </p:spPr>
      </p:pic>
      <p:pic>
        <p:nvPicPr>
          <p:cNvPr id="10" name="Grafik 9"/>
          <p:cNvPicPr>
            <a:picLocks noChangeAspect="1"/>
          </p:cNvPicPr>
          <p:nvPr/>
        </p:nvPicPr>
        <p:blipFill>
          <a:blip r:embed="rId5"/>
          <a:stretch>
            <a:fillRect/>
          </a:stretch>
        </p:blipFill>
        <p:spPr>
          <a:xfrm>
            <a:off x="844112" y="1484784"/>
            <a:ext cx="2923360" cy="4392000"/>
          </a:xfrm>
          <a:prstGeom prst="rect">
            <a:avLst/>
          </a:prstGeom>
        </p:spPr>
      </p:pic>
    </p:spTree>
    <p:extLst>
      <p:ext uri="{BB962C8B-B14F-4D97-AF65-F5344CB8AC3E}">
        <p14:creationId xmlns:p14="http://schemas.microsoft.com/office/powerpoint/2010/main" val="21211014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p:cNvSpPr/>
          <p:nvPr/>
        </p:nvSpPr>
        <p:spPr>
          <a:xfrm>
            <a:off x="539552" y="1268760"/>
            <a:ext cx="8384347" cy="424732"/>
          </a:xfrm>
          <a:prstGeom prst="rect">
            <a:avLst/>
          </a:prstGeom>
        </p:spPr>
        <p:txBody>
          <a:bodyPr wrap="square">
            <a:spAutoFit/>
          </a:bodyPr>
          <a:lstStyle/>
          <a:p>
            <a:pPr lvl="0">
              <a:lnSpc>
                <a:spcPct val="90000"/>
              </a:lnSpc>
              <a:spcBef>
                <a:spcPct val="20000"/>
              </a:spcBef>
              <a:defRPr/>
            </a:pPr>
            <a:r>
              <a:rPr kumimoji="0" lang="de-DE" sz="2400" b="1" i="0" u="none" strike="noStrike" kern="0" cap="none" spc="0" normalizeH="0" baseline="0" noProof="0" dirty="0" smtClean="0">
                <a:ln>
                  <a:noFill/>
                </a:ln>
                <a:solidFill>
                  <a:srgbClr val="E2001A"/>
                </a:solidFill>
                <a:effectLst/>
                <a:uLnTx/>
                <a:uFillTx/>
                <a:latin typeface="Arial-BoldMT"/>
              </a:rPr>
              <a:t>Auszug aus dem </a:t>
            </a:r>
            <a:r>
              <a:rPr lang="de-DE" sz="2400" b="1" kern="0" dirty="0">
                <a:solidFill>
                  <a:srgbClr val="E2001A"/>
                </a:solidFill>
                <a:latin typeface="Arial-BoldMT"/>
              </a:rPr>
              <a:t>Unterrichtsbeobachtungsbogen</a:t>
            </a:r>
            <a:endParaRPr kumimoji="0" lang="de-DE" sz="2400" b="1" i="0" u="none" strike="noStrike" kern="0" cap="none" spc="0" normalizeH="0" baseline="0" noProof="0" dirty="0">
              <a:ln>
                <a:noFill/>
              </a:ln>
              <a:solidFill>
                <a:srgbClr val="E2001A"/>
              </a:solidFill>
              <a:effectLst/>
              <a:uLnTx/>
              <a:uFillTx/>
              <a:latin typeface="Arial-BoldMT"/>
            </a:endParaRPr>
          </a:p>
        </p:txBody>
      </p:sp>
      <p:sp>
        <p:nvSpPr>
          <p:cNvPr id="2" name="Foliennummernplatzhalter 1"/>
          <p:cNvSpPr>
            <a:spLocks noGrp="1"/>
          </p:cNvSpPr>
          <p:nvPr>
            <p:ph type="sldNum"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4739FA5-4A40-4770-8CC1-B039DB8A074D}"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4" name="Grafik 3"/>
          <p:cNvPicPr>
            <a:picLocks noChangeAspect="1"/>
          </p:cNvPicPr>
          <p:nvPr/>
        </p:nvPicPr>
        <p:blipFill>
          <a:blip r:embed="rId3"/>
          <a:stretch>
            <a:fillRect/>
          </a:stretch>
        </p:blipFill>
        <p:spPr>
          <a:xfrm>
            <a:off x="653605" y="1988840"/>
            <a:ext cx="6753225" cy="3914775"/>
          </a:xfrm>
          <a:prstGeom prst="rect">
            <a:avLst/>
          </a:prstGeom>
        </p:spPr>
      </p:pic>
    </p:spTree>
    <p:extLst>
      <p:ext uri="{BB962C8B-B14F-4D97-AF65-F5344CB8AC3E}">
        <p14:creationId xmlns:p14="http://schemas.microsoft.com/office/powerpoint/2010/main" val="4072376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39552" y="1268760"/>
            <a:ext cx="8384347" cy="757130"/>
          </a:xfrm>
          <a:prstGeom prst="rect">
            <a:avLst/>
          </a:prstGeom>
        </p:spPr>
        <p:txBody>
          <a:bodyPr wrap="square">
            <a:spAutoFit/>
          </a:bodyPr>
          <a:lstStyle/>
          <a:p>
            <a:pPr lvl="0">
              <a:lnSpc>
                <a:spcPct val="90000"/>
              </a:lnSpc>
              <a:spcBef>
                <a:spcPct val="20000"/>
              </a:spcBef>
              <a:defRPr/>
            </a:pPr>
            <a:r>
              <a:rPr kumimoji="0" lang="de-DE" sz="2400" b="1" i="0" u="none" strike="noStrike" kern="0" cap="none" spc="0" normalizeH="0" baseline="0" noProof="0" dirty="0" smtClean="0">
                <a:ln>
                  <a:noFill/>
                </a:ln>
                <a:solidFill>
                  <a:srgbClr val="E2001A"/>
                </a:solidFill>
                <a:effectLst/>
                <a:uLnTx/>
                <a:uFillTx/>
                <a:latin typeface="Arial-BoldMT"/>
              </a:rPr>
              <a:t>Darstellung</a:t>
            </a:r>
            <a:r>
              <a:rPr kumimoji="0" lang="de-DE" sz="2400" b="1" i="0" u="none" strike="noStrike" kern="0" cap="none" spc="0" normalizeH="0" noProof="0" dirty="0" smtClean="0">
                <a:ln>
                  <a:noFill/>
                </a:ln>
                <a:solidFill>
                  <a:srgbClr val="E2001A"/>
                </a:solidFill>
                <a:effectLst/>
                <a:uLnTx/>
                <a:uFillTx/>
                <a:latin typeface="Arial-BoldMT"/>
              </a:rPr>
              <a:t> der Unterrichtsbeobachtungsergebnisse im Bericht zur Qualitätsanalyse</a:t>
            </a:r>
            <a:endParaRPr kumimoji="0" lang="de-DE" sz="2400" b="1" i="0" u="none" strike="noStrike" kern="0" cap="none" spc="0" normalizeH="0" baseline="0" noProof="0" dirty="0">
              <a:ln>
                <a:noFill/>
              </a:ln>
              <a:solidFill>
                <a:srgbClr val="E2001A"/>
              </a:solidFill>
              <a:effectLst/>
              <a:uLnTx/>
              <a:uFillTx/>
              <a:latin typeface="Arial-BoldMT"/>
            </a:endParaRPr>
          </a:p>
        </p:txBody>
      </p:sp>
      <p:pic>
        <p:nvPicPr>
          <p:cNvPr id="6" name="Inhaltsplatzhalter 5"/>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9750" y="2462705"/>
            <a:ext cx="8064500" cy="3486575"/>
          </a:xfrm>
          <a:prstGeom prst="rect">
            <a:avLst/>
          </a:prstGeom>
          <a:noFill/>
        </p:spPr>
      </p:pic>
      <p:sp>
        <p:nvSpPr>
          <p:cNvPr id="2" name="Textfeld 1"/>
          <p:cNvSpPr txBox="1"/>
          <p:nvPr/>
        </p:nvSpPr>
        <p:spPr>
          <a:xfrm>
            <a:off x="611560" y="1988840"/>
            <a:ext cx="2160240" cy="369332"/>
          </a:xfrm>
          <a:prstGeom prst="rect">
            <a:avLst/>
          </a:prstGeom>
          <a:noFill/>
        </p:spPr>
        <p:txBody>
          <a:bodyPr wrap="square" rtlCol="0">
            <a:spAutoFit/>
          </a:bodyPr>
          <a:lstStyle/>
          <a:p>
            <a:r>
              <a:rPr lang="de-DE" dirty="0" smtClean="0"/>
              <a:t>Beispiel:</a:t>
            </a:r>
            <a:endParaRPr lang="de-DE" dirty="0"/>
          </a:p>
        </p:txBody>
      </p:sp>
      <p:sp>
        <p:nvSpPr>
          <p:cNvPr id="8"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27</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28198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 </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8"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28</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Textfeld 5"/>
          <p:cNvSpPr txBox="1"/>
          <p:nvPr/>
        </p:nvSpPr>
        <p:spPr>
          <a:xfrm>
            <a:off x="539552" y="1988840"/>
            <a:ext cx="7704856" cy="369332"/>
          </a:xfrm>
          <a:prstGeom prst="rect">
            <a:avLst/>
          </a:prstGeom>
          <a:noFill/>
        </p:spPr>
        <p:txBody>
          <a:bodyPr wrap="square" rtlCol="0">
            <a:spAutoFit/>
          </a:bodyPr>
          <a:lstStyle/>
          <a:p>
            <a:r>
              <a:rPr lang="de-DE" dirty="0" smtClean="0"/>
              <a:t>Auszug aus der Darstellung zur Klassenführung</a:t>
            </a:r>
            <a:endParaRPr lang="de-DE" dirty="0"/>
          </a:p>
        </p:txBody>
      </p:sp>
      <p:pic>
        <p:nvPicPr>
          <p:cNvPr id="11" name="Inhaltsplatzhalter 4"/>
          <p:cNvPicPr>
            <a:picLocks noGrp="1" noChangeAspect="1"/>
          </p:cNvPicPr>
          <p:nvPr>
            <p:ph idx="1"/>
          </p:nvPr>
        </p:nvPicPr>
        <p:blipFill>
          <a:blip r:embed="rId3"/>
          <a:stretch>
            <a:fillRect/>
          </a:stretch>
        </p:blipFill>
        <p:spPr>
          <a:xfrm>
            <a:off x="611560" y="2420888"/>
            <a:ext cx="5230269" cy="3760787"/>
          </a:xfrm>
          <a:prstGeom prst="rect">
            <a:avLst/>
          </a:prstGeom>
        </p:spPr>
      </p:pic>
    </p:spTree>
    <p:extLst>
      <p:ext uri="{BB962C8B-B14F-4D97-AF65-F5344CB8AC3E}">
        <p14:creationId xmlns:p14="http://schemas.microsoft.com/office/powerpoint/2010/main" val="2547710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nhaltsplatzhalter 1"/>
          <p:cNvPicPr>
            <a:picLocks noGrp="1" noChangeAspect="1"/>
          </p:cNvPicPr>
          <p:nvPr>
            <p:ph idx="1"/>
          </p:nvPr>
        </p:nvPicPr>
        <p:blipFill>
          <a:blip r:embed="rId3"/>
          <a:stretch>
            <a:fillRect/>
          </a:stretch>
        </p:blipFill>
        <p:spPr>
          <a:xfrm>
            <a:off x="611560" y="2420888"/>
            <a:ext cx="5790145" cy="3744416"/>
          </a:xfrm>
          <a:prstGeom prst="rect">
            <a:avLst/>
          </a:prstGeom>
        </p:spPr>
      </p:pic>
      <p:sp>
        <p:nvSpPr>
          <p:cNvPr id="7" name="Rechteck 6"/>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29</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4" name="Textfeld 3"/>
          <p:cNvSpPr txBox="1"/>
          <p:nvPr/>
        </p:nvSpPr>
        <p:spPr>
          <a:xfrm>
            <a:off x="539552" y="1988840"/>
            <a:ext cx="6120680" cy="369332"/>
          </a:xfrm>
          <a:prstGeom prst="rect">
            <a:avLst/>
          </a:prstGeom>
          <a:noFill/>
        </p:spPr>
        <p:txBody>
          <a:bodyPr wrap="square" rtlCol="0">
            <a:spAutoFit/>
          </a:bodyPr>
          <a:lstStyle/>
          <a:p>
            <a:r>
              <a:rPr lang="de-DE" dirty="0" smtClean="0"/>
              <a:t>Auszug aus Kommentierung zur Klassenführung</a:t>
            </a:r>
            <a:endParaRPr lang="de-DE" dirty="0"/>
          </a:p>
        </p:txBody>
      </p:sp>
    </p:spTree>
    <p:extLst>
      <p:ext uri="{BB962C8B-B14F-4D97-AF65-F5344CB8AC3E}">
        <p14:creationId xmlns:p14="http://schemas.microsoft.com/office/powerpoint/2010/main" val="530807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4"/>
          <p:cNvSpPr>
            <a:spLocks noGrp="1"/>
          </p:cNvSpPr>
          <p:nvPr>
            <p:ph type="sldNum" sz="quarter" idx="4294967295"/>
          </p:nvPr>
        </p:nvSpPr>
        <p:spPr>
          <a:xfrm>
            <a:off x="395287" y="6381328"/>
            <a:ext cx="288925" cy="341312"/>
          </a:xfrm>
        </p:spPr>
        <p:txBody>
          <a:bodyPr/>
          <a:lstStyle>
            <a:lvl1pPr>
              <a:defRPr/>
            </a:lvl1pPr>
          </a:lstStyle>
          <a:p>
            <a:fld id="{D3278329-9FFB-4C2A-9862-6E9ADDD3B7E9}" type="slidenum">
              <a:rPr lang="de-DE" altLang="de-DE">
                <a:solidFill>
                  <a:srgbClr val="000000"/>
                </a:solidFill>
              </a:rPr>
              <a:pPr/>
              <a:t>3</a:t>
            </a:fld>
            <a:endParaRPr lang="de-DE" altLang="de-DE" dirty="0">
              <a:solidFill>
                <a:srgbClr val="000000"/>
              </a:solidFill>
            </a:endParaRPr>
          </a:p>
        </p:txBody>
      </p:sp>
      <p:sp>
        <p:nvSpPr>
          <p:cNvPr id="5" name="Titel 1"/>
          <p:cNvSpPr txBox="1">
            <a:spLocks noGrp="1"/>
          </p:cNvSpPr>
          <p:nvPr>
            <p:ph type="title"/>
          </p:nvPr>
        </p:nvSpPr>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b="1">
                <a:solidFill>
                  <a:srgbClr val="066ECC"/>
                </a:solidFill>
                <a:latin typeface="+mj-lt"/>
                <a:ea typeface="+mj-ea"/>
                <a:cs typeface="+mj-cs"/>
              </a:defRPr>
            </a:lvl1pPr>
            <a:lvl2pPr algn="l" rtl="0" eaLnBrk="1" fontAlgn="base" hangingPunct="1">
              <a:spcBef>
                <a:spcPct val="0"/>
              </a:spcBef>
              <a:spcAft>
                <a:spcPct val="0"/>
              </a:spcAft>
              <a:defRPr sz="2000" b="1">
                <a:solidFill>
                  <a:schemeClr val="tx1"/>
                </a:solidFill>
                <a:latin typeface="Arial-BoldMT" charset="0"/>
              </a:defRPr>
            </a:lvl2pPr>
            <a:lvl3pPr algn="l" rtl="0" eaLnBrk="1" fontAlgn="base" hangingPunct="1">
              <a:spcBef>
                <a:spcPct val="0"/>
              </a:spcBef>
              <a:spcAft>
                <a:spcPct val="0"/>
              </a:spcAft>
              <a:defRPr sz="2000" b="1">
                <a:solidFill>
                  <a:schemeClr val="tx1"/>
                </a:solidFill>
                <a:latin typeface="Arial-BoldMT" charset="0"/>
              </a:defRPr>
            </a:lvl3pPr>
            <a:lvl4pPr algn="l" rtl="0" eaLnBrk="1" fontAlgn="base" hangingPunct="1">
              <a:spcBef>
                <a:spcPct val="0"/>
              </a:spcBef>
              <a:spcAft>
                <a:spcPct val="0"/>
              </a:spcAft>
              <a:defRPr sz="2000" b="1">
                <a:solidFill>
                  <a:schemeClr val="tx1"/>
                </a:solidFill>
                <a:latin typeface="Arial-BoldMT" charset="0"/>
              </a:defRPr>
            </a:lvl4pPr>
            <a:lvl5pPr algn="l" rtl="0" eaLnBrk="1" fontAlgn="base" hangingPunct="1">
              <a:spcBef>
                <a:spcPct val="0"/>
              </a:spcBef>
              <a:spcAft>
                <a:spcPct val="0"/>
              </a:spcAft>
              <a:defRPr sz="2000" b="1">
                <a:solidFill>
                  <a:schemeClr val="tx1"/>
                </a:solidFill>
                <a:latin typeface="Arial-BoldMT" charset="0"/>
              </a:defRPr>
            </a:lvl5pPr>
            <a:lvl6pPr marL="457191" algn="l" rtl="0" eaLnBrk="1" fontAlgn="base" hangingPunct="1">
              <a:spcBef>
                <a:spcPct val="0"/>
              </a:spcBef>
              <a:spcAft>
                <a:spcPct val="0"/>
              </a:spcAft>
              <a:defRPr sz="2000" b="1">
                <a:solidFill>
                  <a:schemeClr val="tx1"/>
                </a:solidFill>
                <a:latin typeface="Arial-BoldMT" charset="0"/>
              </a:defRPr>
            </a:lvl6pPr>
            <a:lvl7pPr marL="914382" algn="l" rtl="0" eaLnBrk="1" fontAlgn="base" hangingPunct="1">
              <a:spcBef>
                <a:spcPct val="0"/>
              </a:spcBef>
              <a:spcAft>
                <a:spcPct val="0"/>
              </a:spcAft>
              <a:defRPr sz="2000" b="1">
                <a:solidFill>
                  <a:schemeClr val="tx1"/>
                </a:solidFill>
                <a:latin typeface="Arial-BoldMT" charset="0"/>
              </a:defRPr>
            </a:lvl7pPr>
            <a:lvl8pPr marL="1371573" algn="l" rtl="0" eaLnBrk="1" fontAlgn="base" hangingPunct="1">
              <a:spcBef>
                <a:spcPct val="0"/>
              </a:spcBef>
              <a:spcAft>
                <a:spcPct val="0"/>
              </a:spcAft>
              <a:defRPr sz="2000" b="1">
                <a:solidFill>
                  <a:schemeClr val="tx1"/>
                </a:solidFill>
                <a:latin typeface="Arial-BoldMT" charset="0"/>
              </a:defRPr>
            </a:lvl8pPr>
            <a:lvl9pPr marL="1828764" algn="l" rtl="0" eaLnBrk="1" fontAlgn="base" hangingPunct="1">
              <a:spcBef>
                <a:spcPct val="0"/>
              </a:spcBef>
              <a:spcAft>
                <a:spcPct val="0"/>
              </a:spcAft>
              <a:defRPr sz="2000" b="1">
                <a:solidFill>
                  <a:schemeClr val="tx1"/>
                </a:solidFill>
                <a:latin typeface="Arial-BoldMT" charset="0"/>
              </a:defRPr>
            </a:lvl9pPr>
          </a:lstStyle>
          <a:p>
            <a:r>
              <a:rPr lang="de-DE" kern="0" dirty="0" smtClean="0">
                <a:solidFill>
                  <a:schemeClr val="tx2"/>
                </a:solidFill>
              </a:rPr>
              <a:t>Aufgaben / Ziele der Qualitätsanalyse</a:t>
            </a:r>
            <a:endParaRPr lang="de-DE" kern="0" dirty="0">
              <a:solidFill>
                <a:schemeClr val="tx2"/>
              </a:solidFill>
            </a:endParaRPr>
          </a:p>
        </p:txBody>
      </p:sp>
      <p:sp>
        <p:nvSpPr>
          <p:cNvPr id="6" name="Inhaltsplatzhalter 5"/>
          <p:cNvSpPr txBox="1">
            <a:spLocks noGrp="1"/>
          </p:cNvSpPr>
          <p:nvPr>
            <p:ph idx="1"/>
          </p:nvPr>
        </p:nvSpPr>
        <p:spPr>
          <a:xfrm>
            <a:off x="539750" y="2002482"/>
            <a:ext cx="3240162" cy="3154710"/>
          </a:xfrm>
          <a:prstGeom prst="rect">
            <a:avLst/>
          </a:prstGeom>
          <a:noFill/>
        </p:spPr>
        <p:txBody>
          <a:bodyPr wrap="square" lIns="0" rtlCol="0">
            <a:spAutoFit/>
          </a:bodyPr>
          <a:lstStyle/>
          <a:p>
            <a:pPr marL="357188" indent="-357188">
              <a:spcBef>
                <a:spcPts val="1200"/>
              </a:spcBef>
              <a:spcAft>
                <a:spcPts val="600"/>
              </a:spcAft>
              <a:buSzPct val="100000"/>
              <a:buFont typeface="Arial" panose="020B0604020202020204" pitchFamily="34" charset="0"/>
              <a:buChar char="•"/>
            </a:pPr>
            <a:r>
              <a:rPr lang="de-DE" sz="2000" dirty="0" smtClean="0"/>
              <a:t>Datengestützte Rückmeldung durch externe Evaluation</a:t>
            </a:r>
          </a:p>
          <a:p>
            <a:pPr marL="357188" indent="-357188">
              <a:spcBef>
                <a:spcPts val="1200"/>
              </a:spcBef>
              <a:spcAft>
                <a:spcPts val="600"/>
              </a:spcAft>
              <a:buSzPct val="100000"/>
              <a:buFont typeface="Arial" panose="020B0604020202020204" pitchFamily="34" charset="0"/>
              <a:buChar char="•"/>
            </a:pPr>
            <a:r>
              <a:rPr lang="de-DE" sz="2000" dirty="0" smtClean="0"/>
              <a:t>Impulse zur Schul- </a:t>
            </a:r>
            <a:r>
              <a:rPr lang="de-DE" sz="2000" dirty="0"/>
              <a:t>und </a:t>
            </a:r>
            <a:r>
              <a:rPr lang="de-DE" sz="2000" dirty="0" smtClean="0"/>
              <a:t>Unterrichtsentwicklung</a:t>
            </a:r>
            <a:endParaRPr lang="de-DE" sz="2000" dirty="0"/>
          </a:p>
          <a:p>
            <a:pPr marL="357188" indent="-357188">
              <a:spcBef>
                <a:spcPts val="1200"/>
              </a:spcBef>
              <a:spcAft>
                <a:spcPts val="600"/>
              </a:spcAft>
              <a:buSzPct val="100000"/>
              <a:buFont typeface="Arial" panose="020B0604020202020204" pitchFamily="34" charset="0"/>
              <a:buChar char="•"/>
            </a:pPr>
            <a:r>
              <a:rPr lang="de-DE" sz="2000" dirty="0" smtClean="0"/>
              <a:t>Stärkung der schulischen Eigenverantwortung</a:t>
            </a:r>
          </a:p>
          <a:p>
            <a:pPr marL="357188" indent="-357188">
              <a:spcBef>
                <a:spcPts val="1200"/>
              </a:spcBef>
              <a:spcAft>
                <a:spcPts val="600"/>
              </a:spcAft>
              <a:buSzPct val="100000"/>
              <a:buFont typeface="Arial" panose="020B0604020202020204" pitchFamily="34" charset="0"/>
              <a:buChar char="•"/>
            </a:pPr>
            <a:r>
              <a:rPr lang="de-DE" sz="2000" dirty="0" smtClean="0">
                <a:solidFill>
                  <a:schemeClr val="bg1">
                    <a:lumMod val="65000"/>
                  </a:schemeClr>
                </a:solidFill>
              </a:rPr>
              <a:t>Steuerungswissen</a:t>
            </a:r>
            <a:r>
              <a:rPr lang="de-DE" sz="2000" dirty="0" smtClean="0"/>
              <a:t>  </a:t>
            </a:r>
          </a:p>
        </p:txBody>
      </p:sp>
      <p:graphicFrame>
        <p:nvGraphicFramePr>
          <p:cNvPr id="16" name="Diagramm 15"/>
          <p:cNvGraphicFramePr/>
          <p:nvPr>
            <p:extLst/>
          </p:nvPr>
        </p:nvGraphicFramePr>
        <p:xfrm>
          <a:off x="2411761" y="908720"/>
          <a:ext cx="6732239" cy="60097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0" name="Rechteck 19"/>
          <p:cNvSpPr/>
          <p:nvPr/>
        </p:nvSpPr>
        <p:spPr>
          <a:xfrm rot="19910961">
            <a:off x="3315840" y="4207951"/>
            <a:ext cx="2466482" cy="560566"/>
          </a:xfrm>
          <a:prstGeom prst="rect">
            <a:avLst/>
          </a:prstGeom>
          <a:noFill/>
        </p:spPr>
        <p:txBody>
          <a:bodyPr wrap="none" lIns="91440" tIns="45720" rIns="91440" bIns="45720">
            <a:prstTxWarp prst="textDeflateBottom">
              <a:avLst>
                <a:gd name="adj" fmla="val 82954"/>
              </a:avLst>
            </a:prstTxWarp>
            <a:spAutoFit/>
          </a:bodyPr>
          <a:lstStyle/>
          <a:p>
            <a:pPr marL="0" marR="0" lvl="0" indent="0" algn="ctr" defTabSz="914400" eaLnBrk="1" fontAlgn="base" latinLnBrk="0" hangingPunct="1">
              <a:lnSpc>
                <a:spcPct val="90000"/>
              </a:lnSpc>
              <a:spcBef>
                <a:spcPct val="20000"/>
              </a:spcBef>
              <a:spcAft>
                <a:spcPct val="0"/>
              </a:spcAft>
              <a:buClrTx/>
              <a:buSzTx/>
              <a:buFontTx/>
              <a:buNone/>
              <a:tabLst/>
              <a:defRPr/>
            </a:pPr>
            <a:r>
              <a:rPr kumimoji="0" lang="de-DE" sz="2000" b="0" i="0" u="none" strike="noStrike" kern="0" cap="none" spc="0" normalizeH="0" baseline="0" noProof="0" dirty="0" smtClean="0">
                <a:ln>
                  <a:noFill/>
                </a:ln>
                <a:solidFill>
                  <a:srgbClr val="FFFFFF"/>
                </a:solidFill>
                <a:effectLst/>
                <a:uLnTx/>
                <a:uFillTx/>
              </a:rPr>
              <a:t>Schul- und </a:t>
            </a:r>
          </a:p>
          <a:p>
            <a:pPr marL="0" marR="0" lvl="0" indent="0" algn="ctr" defTabSz="914400" eaLnBrk="1" fontAlgn="base" latinLnBrk="0" hangingPunct="1">
              <a:lnSpc>
                <a:spcPct val="90000"/>
              </a:lnSpc>
              <a:spcBef>
                <a:spcPct val="20000"/>
              </a:spcBef>
              <a:spcAft>
                <a:spcPct val="0"/>
              </a:spcAft>
              <a:buClrTx/>
              <a:buSzTx/>
              <a:buFontTx/>
              <a:buNone/>
              <a:tabLst/>
              <a:defRPr/>
            </a:pPr>
            <a:r>
              <a:rPr kumimoji="0" lang="de-DE" sz="2000" b="0" i="0" u="none" strike="noStrike" kern="0" cap="none" spc="0" normalizeH="0" baseline="0" noProof="0" dirty="0" smtClean="0">
                <a:ln>
                  <a:noFill/>
                </a:ln>
                <a:solidFill>
                  <a:srgbClr val="FFFFFF"/>
                </a:solidFill>
                <a:effectLst/>
                <a:uLnTx/>
                <a:uFillTx/>
              </a:rPr>
              <a:t>Unterrichtsentwicklung</a:t>
            </a:r>
          </a:p>
        </p:txBody>
      </p:sp>
      <p:sp>
        <p:nvSpPr>
          <p:cNvPr id="17" name="Freihandform 16"/>
          <p:cNvSpPr/>
          <p:nvPr/>
        </p:nvSpPr>
        <p:spPr>
          <a:xfrm rot="20870477">
            <a:off x="5748626" y="3058519"/>
            <a:ext cx="2100178" cy="764345"/>
          </a:xfrm>
          <a:custGeom>
            <a:avLst/>
            <a:gdLst>
              <a:gd name="connsiteX0" fmla="*/ 0 w 3286125"/>
              <a:gd name="connsiteY0" fmla="*/ 933454 h 933454"/>
              <a:gd name="connsiteX1" fmla="*/ 1343025 w 3286125"/>
              <a:gd name="connsiteY1" fmla="*/ 4 h 933454"/>
              <a:gd name="connsiteX2" fmla="*/ 3286125 w 3286125"/>
              <a:gd name="connsiteY2" fmla="*/ 923929 h 933454"/>
            </a:gdLst>
            <a:ahLst/>
            <a:cxnLst>
              <a:cxn ang="0">
                <a:pos x="connsiteX0" y="connsiteY0"/>
              </a:cxn>
              <a:cxn ang="0">
                <a:pos x="connsiteX1" y="connsiteY1"/>
              </a:cxn>
              <a:cxn ang="0">
                <a:pos x="connsiteX2" y="connsiteY2"/>
              </a:cxn>
            </a:cxnLst>
            <a:rect l="l" t="t" r="r" b="b"/>
            <a:pathLst>
              <a:path w="3286125" h="933454">
                <a:moveTo>
                  <a:pt x="0" y="933454"/>
                </a:moveTo>
                <a:cubicBezTo>
                  <a:pt x="397669" y="467522"/>
                  <a:pt x="795338" y="1591"/>
                  <a:pt x="1343025" y="4"/>
                </a:cubicBezTo>
                <a:cubicBezTo>
                  <a:pt x="1890713" y="-1584"/>
                  <a:pt x="2588419" y="461172"/>
                  <a:pt x="3286125" y="923929"/>
                </a:cubicBezTo>
              </a:path>
            </a:pathLst>
          </a:custGeom>
          <a:noFill/>
          <a:ln w="57150" cap="flat" cmpd="sng" algn="ctr">
            <a:solidFill>
              <a:srgbClr val="FFC00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de-DE" sz="24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8" name="Freihandform 17"/>
          <p:cNvSpPr/>
          <p:nvPr/>
        </p:nvSpPr>
        <p:spPr>
          <a:xfrm rot="20870477">
            <a:off x="5877066" y="3809461"/>
            <a:ext cx="2079309" cy="649401"/>
          </a:xfrm>
          <a:custGeom>
            <a:avLst/>
            <a:gdLst>
              <a:gd name="connsiteX0" fmla="*/ 0 w 3209925"/>
              <a:gd name="connsiteY0" fmla="*/ 0 h 685891"/>
              <a:gd name="connsiteX1" fmla="*/ 1333500 w 3209925"/>
              <a:gd name="connsiteY1" fmla="*/ 685800 h 685891"/>
              <a:gd name="connsiteX2" fmla="*/ 3209925 w 3209925"/>
              <a:gd name="connsiteY2" fmla="*/ 38100 h 685891"/>
            </a:gdLst>
            <a:ahLst/>
            <a:cxnLst>
              <a:cxn ang="0">
                <a:pos x="connsiteX0" y="connsiteY0"/>
              </a:cxn>
              <a:cxn ang="0">
                <a:pos x="connsiteX1" y="connsiteY1"/>
              </a:cxn>
              <a:cxn ang="0">
                <a:pos x="connsiteX2" y="connsiteY2"/>
              </a:cxn>
            </a:cxnLst>
            <a:rect l="l" t="t" r="r" b="b"/>
            <a:pathLst>
              <a:path w="3209925" h="685891">
                <a:moveTo>
                  <a:pt x="0" y="0"/>
                </a:moveTo>
                <a:cubicBezTo>
                  <a:pt x="399256" y="339725"/>
                  <a:pt x="798513" y="679450"/>
                  <a:pt x="1333500" y="685800"/>
                </a:cubicBezTo>
                <a:cubicBezTo>
                  <a:pt x="1868487" y="692150"/>
                  <a:pt x="2539206" y="365125"/>
                  <a:pt x="3209925" y="38100"/>
                </a:cubicBezTo>
              </a:path>
            </a:pathLst>
          </a:custGeom>
          <a:noFill/>
          <a:ln w="57150" cap="flat" cmpd="sng" algn="ctr">
            <a:solidFill>
              <a:srgbClr val="FF33CC"/>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de-DE" sz="24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19" name="Freihandform 18"/>
          <p:cNvSpPr/>
          <p:nvPr/>
        </p:nvSpPr>
        <p:spPr>
          <a:xfrm rot="20870477" flipV="1">
            <a:off x="5892548" y="3810665"/>
            <a:ext cx="2043556" cy="167389"/>
          </a:xfrm>
          <a:custGeom>
            <a:avLst/>
            <a:gdLst>
              <a:gd name="connsiteX0" fmla="*/ 0 w 3286125"/>
              <a:gd name="connsiteY0" fmla="*/ 324572 h 324572"/>
              <a:gd name="connsiteX1" fmla="*/ 914400 w 3286125"/>
              <a:gd name="connsiteY1" fmla="*/ 722 h 324572"/>
              <a:gd name="connsiteX2" fmla="*/ 2162175 w 3286125"/>
              <a:gd name="connsiteY2" fmla="*/ 238847 h 324572"/>
              <a:gd name="connsiteX3" fmla="*/ 3286125 w 3286125"/>
              <a:gd name="connsiteY3" fmla="*/ 305522 h 324572"/>
            </a:gdLst>
            <a:ahLst/>
            <a:cxnLst>
              <a:cxn ang="0">
                <a:pos x="connsiteX0" y="connsiteY0"/>
              </a:cxn>
              <a:cxn ang="0">
                <a:pos x="connsiteX1" y="connsiteY1"/>
              </a:cxn>
              <a:cxn ang="0">
                <a:pos x="connsiteX2" y="connsiteY2"/>
              </a:cxn>
              <a:cxn ang="0">
                <a:pos x="connsiteX3" y="connsiteY3"/>
              </a:cxn>
            </a:cxnLst>
            <a:rect l="l" t="t" r="r" b="b"/>
            <a:pathLst>
              <a:path w="3286125" h="324572">
                <a:moveTo>
                  <a:pt x="0" y="324572"/>
                </a:moveTo>
                <a:cubicBezTo>
                  <a:pt x="277019" y="169790"/>
                  <a:pt x="554038" y="15009"/>
                  <a:pt x="914400" y="722"/>
                </a:cubicBezTo>
                <a:cubicBezTo>
                  <a:pt x="1274762" y="-13565"/>
                  <a:pt x="1766888" y="188047"/>
                  <a:pt x="2162175" y="238847"/>
                </a:cubicBezTo>
                <a:cubicBezTo>
                  <a:pt x="2557462" y="289647"/>
                  <a:pt x="3100388" y="297585"/>
                  <a:pt x="3286125" y="305522"/>
                </a:cubicBezTo>
              </a:path>
            </a:pathLst>
          </a:custGeom>
          <a:noFill/>
          <a:ln w="57150" cap="flat" cmpd="sng" algn="ctr">
            <a:solidFill>
              <a:srgbClr val="92D050"/>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0" lang="de-DE" sz="2400" b="0" i="0" u="none" strike="noStrike" kern="0" cap="none" spc="0" normalizeH="0" baseline="0" noProof="0" dirty="0" smtClean="0">
              <a:ln>
                <a:noFill/>
              </a:ln>
              <a:solidFill>
                <a:srgbClr val="FFFFFF"/>
              </a:solidFill>
              <a:effectLst/>
              <a:uLnTx/>
              <a:uFillTx/>
              <a:latin typeface="Arial"/>
              <a:ea typeface="+mn-ea"/>
              <a:cs typeface="+mn-cs"/>
            </a:endParaRPr>
          </a:p>
        </p:txBody>
      </p:sp>
      <p:pic>
        <p:nvPicPr>
          <p:cNvPr id="22"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139094" y="3747511"/>
            <a:ext cx="692294" cy="57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367521" y="2910801"/>
            <a:ext cx="692294" cy="57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957782" y="3961922"/>
            <a:ext cx="692294" cy="574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479207">
            <a:off x="5567850" y="2572919"/>
            <a:ext cx="3776979" cy="383063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5693633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 </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30</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8" name="Textfeld 7"/>
          <p:cNvSpPr txBox="1"/>
          <p:nvPr/>
        </p:nvSpPr>
        <p:spPr>
          <a:xfrm>
            <a:off x="539552" y="1988840"/>
            <a:ext cx="7632848" cy="369332"/>
          </a:xfrm>
          <a:prstGeom prst="rect">
            <a:avLst/>
          </a:prstGeom>
          <a:noFill/>
        </p:spPr>
        <p:txBody>
          <a:bodyPr wrap="square" rtlCol="0">
            <a:spAutoFit/>
          </a:bodyPr>
          <a:lstStyle/>
          <a:p>
            <a:r>
              <a:rPr lang="de-DE" dirty="0" smtClean="0"/>
              <a:t>Darstellung der Zeitanteile der Sozialformen mit beispielhafte Zeitanteilen </a:t>
            </a:r>
            <a:endParaRPr lang="de-DE" dirty="0"/>
          </a:p>
        </p:txBody>
      </p:sp>
      <p:pic>
        <p:nvPicPr>
          <p:cNvPr id="5" name="Grafik 4"/>
          <p:cNvPicPr>
            <a:picLocks noChangeAspect="1"/>
          </p:cNvPicPr>
          <p:nvPr/>
        </p:nvPicPr>
        <p:blipFill>
          <a:blip r:embed="rId3"/>
          <a:stretch>
            <a:fillRect/>
          </a:stretch>
        </p:blipFill>
        <p:spPr>
          <a:xfrm>
            <a:off x="666328" y="2636912"/>
            <a:ext cx="6858000" cy="3124200"/>
          </a:xfrm>
          <a:prstGeom prst="rect">
            <a:avLst/>
          </a:prstGeom>
        </p:spPr>
      </p:pic>
    </p:spTree>
    <p:extLst>
      <p:ext uri="{BB962C8B-B14F-4D97-AF65-F5344CB8AC3E}">
        <p14:creationId xmlns:p14="http://schemas.microsoft.com/office/powerpoint/2010/main" val="16116044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  </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6"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31</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pic>
        <p:nvPicPr>
          <p:cNvPr id="4" name="Inhaltsplatzhalter 3"/>
          <p:cNvPicPr>
            <a:picLocks noGrp="1" noChangeAspect="1"/>
          </p:cNvPicPr>
          <p:nvPr>
            <p:ph idx="1"/>
          </p:nvPr>
        </p:nvPicPr>
        <p:blipFill>
          <a:blip r:embed="rId3"/>
          <a:stretch>
            <a:fillRect/>
          </a:stretch>
        </p:blipFill>
        <p:spPr>
          <a:xfrm>
            <a:off x="611560" y="2708920"/>
            <a:ext cx="6912768" cy="3027065"/>
          </a:xfrm>
          <a:prstGeom prst="rect">
            <a:avLst/>
          </a:prstGeom>
        </p:spPr>
      </p:pic>
      <p:sp>
        <p:nvSpPr>
          <p:cNvPr id="5" name="Textfeld 4"/>
          <p:cNvSpPr txBox="1"/>
          <p:nvPr/>
        </p:nvSpPr>
        <p:spPr>
          <a:xfrm>
            <a:off x="539552" y="1990396"/>
            <a:ext cx="8280920" cy="646331"/>
          </a:xfrm>
          <a:prstGeom prst="rect">
            <a:avLst/>
          </a:prstGeom>
          <a:noFill/>
        </p:spPr>
        <p:txBody>
          <a:bodyPr wrap="square" rtlCol="0">
            <a:spAutoFit/>
          </a:bodyPr>
          <a:lstStyle/>
          <a:p>
            <a:r>
              <a:rPr lang="de-DE" dirty="0" smtClean="0"/>
              <a:t>Darstellung zur Qualität der Sozialformen </a:t>
            </a:r>
          </a:p>
          <a:p>
            <a:r>
              <a:rPr lang="de-DE" dirty="0" smtClean="0"/>
              <a:t>beispielhaft für die Partner-/Gruppenarbeit </a:t>
            </a:r>
            <a:endParaRPr lang="de-DE" dirty="0"/>
          </a:p>
        </p:txBody>
      </p:sp>
    </p:spTree>
    <p:extLst>
      <p:ext uri="{BB962C8B-B14F-4D97-AF65-F5344CB8AC3E}">
        <p14:creationId xmlns:p14="http://schemas.microsoft.com/office/powerpoint/2010/main" val="16256564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idx="1"/>
          </p:nvPr>
        </p:nvPicPr>
        <p:blipFill>
          <a:blip r:embed="rId3"/>
          <a:stretch>
            <a:fillRect/>
          </a:stretch>
        </p:blipFill>
        <p:spPr>
          <a:xfrm>
            <a:off x="611560" y="2708920"/>
            <a:ext cx="6336704" cy="3568566"/>
          </a:xfrm>
          <a:prstGeom prst="rect">
            <a:avLst/>
          </a:prstGeom>
        </p:spPr>
      </p:pic>
      <p:sp>
        <p:nvSpPr>
          <p:cNvPr id="4" name="Foliennummernplatzhalter 3"/>
          <p:cNvSpPr>
            <a:spLocks noGrp="1"/>
          </p:cNvSpPr>
          <p:nvPr>
            <p:ph type="sldNum" sz="quarter" idx="4"/>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fld id="{EA1838A0-9147-4F99-A307-ED9E75152A10}"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base" latinLnBrk="0" hangingPunct="1">
                <a:lnSpc>
                  <a:spcPct val="100000"/>
                </a:lnSpc>
                <a:spcBef>
                  <a:spcPct val="0"/>
                </a:spcBef>
                <a:spcAft>
                  <a:spcPct val="0"/>
                </a:spcAft>
                <a:buClrTx/>
                <a:buSzTx/>
                <a:buFontTx/>
                <a:buNone/>
                <a:tabLst/>
                <a:defRPr/>
              </a:pPr>
              <a:t>32</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Rechteck 5"/>
          <p:cNvSpPr/>
          <p:nvPr/>
        </p:nvSpPr>
        <p:spPr>
          <a:xfrm>
            <a:off x="539552" y="1268760"/>
            <a:ext cx="8142515" cy="424732"/>
          </a:xfrm>
          <a:prstGeom prst="rect">
            <a:avLst/>
          </a:prstGeom>
        </p:spPr>
        <p:txBody>
          <a:bodyPr wrap="square">
            <a:spAutoFit/>
          </a:bodyPr>
          <a:lstStyle/>
          <a:p>
            <a:pPr marL="0" marR="0" lvl="0" indent="0" algn="l" defTabSz="914400" rtl="0" eaLnBrk="1" fontAlgn="base" latinLnBrk="0" hangingPunct="1">
              <a:lnSpc>
                <a:spcPct val="90000"/>
              </a:lnSpc>
              <a:spcBef>
                <a:spcPct val="20000"/>
              </a:spcBef>
              <a:spcAft>
                <a:spcPct val="0"/>
              </a:spcAft>
              <a:buClrTx/>
              <a:buSzTx/>
              <a:buFontTx/>
              <a:buNone/>
              <a:tabLst/>
              <a:defRPr/>
            </a:pPr>
            <a:r>
              <a:rPr lang="de-DE" sz="2400" b="1" kern="0" dirty="0" smtClean="0">
                <a:solidFill>
                  <a:srgbClr val="E2001A"/>
                </a:solidFill>
                <a:latin typeface="+mn-lt"/>
              </a:rPr>
              <a:t>Auszug aus dem Bericht zur Qualitätsanalyse  </a:t>
            </a:r>
            <a:endParaRPr kumimoji="0" lang="de-DE" sz="2400" b="1" i="0" u="none" strike="noStrike" kern="0" cap="none" spc="0" normalizeH="0" baseline="0" noProof="0" dirty="0">
              <a:ln>
                <a:noFill/>
              </a:ln>
              <a:solidFill>
                <a:srgbClr val="E2001A"/>
              </a:solidFill>
              <a:effectLst/>
              <a:uLnTx/>
              <a:uFillTx/>
              <a:latin typeface="+mn-lt"/>
            </a:endParaRPr>
          </a:p>
        </p:txBody>
      </p:sp>
      <p:sp>
        <p:nvSpPr>
          <p:cNvPr id="7" name="Textfeld 6"/>
          <p:cNvSpPr txBox="1"/>
          <p:nvPr/>
        </p:nvSpPr>
        <p:spPr>
          <a:xfrm>
            <a:off x="539552" y="1990396"/>
            <a:ext cx="7848872" cy="646331"/>
          </a:xfrm>
          <a:prstGeom prst="rect">
            <a:avLst/>
          </a:prstGeom>
          <a:noFill/>
        </p:spPr>
        <p:txBody>
          <a:bodyPr wrap="square" rtlCol="0">
            <a:spAutoFit/>
          </a:bodyPr>
          <a:lstStyle/>
          <a:p>
            <a:r>
              <a:rPr lang="de-DE" dirty="0" smtClean="0"/>
              <a:t>Auszug aus der Kommentierung </a:t>
            </a:r>
          </a:p>
          <a:p>
            <a:r>
              <a:rPr lang="de-DE" dirty="0" smtClean="0"/>
              <a:t>beispielhaft für die Partner-/Gruppenarbeit </a:t>
            </a:r>
            <a:endParaRPr lang="de-DE" dirty="0"/>
          </a:p>
        </p:txBody>
      </p:sp>
    </p:spTree>
    <p:extLst>
      <p:ext uri="{BB962C8B-B14F-4D97-AF65-F5344CB8AC3E}">
        <p14:creationId xmlns:p14="http://schemas.microsoft.com/office/powerpoint/2010/main" val="327527632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endParaRPr lang="de-DE" dirty="0"/>
          </a:p>
        </p:txBody>
      </p:sp>
      <p:sp>
        <p:nvSpPr>
          <p:cNvPr id="4"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33</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8484079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Inhaltsplatzhalter 6"/>
          <p:cNvSpPr>
            <a:spLocks noGrp="1"/>
          </p:cNvSpPr>
          <p:nvPr>
            <p:ph idx="1"/>
          </p:nvPr>
        </p:nvSpPr>
        <p:spPr/>
        <p:txBody>
          <a:bodyPr/>
          <a:lstStyle/>
          <a:p>
            <a:endParaRPr lang="de-DE" dirty="0"/>
          </a:p>
        </p:txBody>
      </p:sp>
      <p:sp>
        <p:nvSpPr>
          <p:cNvPr id="4"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34</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9977008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539750" y="3446463"/>
            <a:ext cx="8064500" cy="1470025"/>
          </a:xfrm>
        </p:spPr>
        <p:txBody>
          <a:bodyPr/>
          <a:lstStyle/>
          <a:p>
            <a:r>
              <a:rPr lang="de-DE" dirty="0" smtClean="0"/>
              <a:t>Informationen zur</a:t>
            </a:r>
            <a:br>
              <a:rPr lang="de-DE" dirty="0" smtClean="0"/>
            </a:br>
            <a:r>
              <a:rPr lang="de-DE" dirty="0" smtClean="0"/>
              <a:t>Qualitätsanalyse in Nordrhein-Westfalen</a:t>
            </a:r>
            <a:endParaRPr lang="de-DE" b="0" dirty="0"/>
          </a:p>
        </p:txBody>
      </p:sp>
      <p:pic>
        <p:nvPicPr>
          <p:cNvPr id="25603" name="Picture 3" descr="NRW_Guillochen_PowerPoint-Tit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05038"/>
            <a:ext cx="9144000" cy="1223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181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539552" y="1988840"/>
            <a:ext cx="8064500" cy="3096344"/>
          </a:xfrm>
        </p:spPr>
        <p:txBody>
          <a:bodyPr/>
          <a:lstStyle/>
          <a:p>
            <a:r>
              <a:rPr lang="de-DE" sz="2000" dirty="0" smtClean="0"/>
              <a:t>§ 3 Abs. 3 und § 86 Abs. </a:t>
            </a:r>
            <a:r>
              <a:rPr lang="de-DE" sz="2000" dirty="0"/>
              <a:t>5 Schulgesetz </a:t>
            </a:r>
            <a:r>
              <a:rPr lang="de-DE" sz="2000" dirty="0" smtClean="0"/>
              <a:t>NRW</a:t>
            </a:r>
            <a:endParaRPr lang="de-DE" sz="2000" dirty="0"/>
          </a:p>
          <a:p>
            <a:r>
              <a:rPr lang="de-DE" sz="2000" dirty="0" smtClean="0"/>
              <a:t>Qualitätsanalyse-Verordnung vom 27.04.2007</a:t>
            </a:r>
            <a:endParaRPr lang="de-DE" sz="2000" dirty="0"/>
          </a:p>
          <a:p>
            <a:r>
              <a:rPr lang="de-DE" sz="2000" dirty="0" smtClean="0"/>
              <a:t>Runderlass zur Überarbeitung der Instrumente der Qualitätsanalyse vom 08.11.2013</a:t>
            </a:r>
          </a:p>
          <a:p>
            <a:r>
              <a:rPr lang="de-DE" sz="2000" dirty="0">
                <a:solidFill>
                  <a:srgbClr val="000000"/>
                </a:solidFill>
              </a:rPr>
              <a:t>Runderlass zur Überarbeitung der Instrumente der </a:t>
            </a:r>
            <a:r>
              <a:rPr lang="de-DE" sz="2000" dirty="0" smtClean="0">
                <a:solidFill>
                  <a:srgbClr val="000000"/>
                </a:solidFill>
              </a:rPr>
              <a:t>Qualitätsanalyse vom 12.06.2017</a:t>
            </a:r>
          </a:p>
        </p:txBody>
      </p:sp>
      <p:sp>
        <p:nvSpPr>
          <p:cNvPr id="3" name="Titel 2"/>
          <p:cNvSpPr>
            <a:spLocks noGrp="1"/>
          </p:cNvSpPr>
          <p:nvPr>
            <p:ph type="title"/>
          </p:nvPr>
        </p:nvSpPr>
        <p:spPr/>
        <p:txBody>
          <a:bodyPr/>
          <a:lstStyle/>
          <a:p>
            <a:r>
              <a:rPr lang="de-DE" altLang="de-DE" dirty="0" smtClean="0">
                <a:solidFill>
                  <a:schemeClr val="tx2"/>
                </a:solidFill>
              </a:rPr>
              <a:t>Rechtliche Grundlagen</a:t>
            </a:r>
            <a:endParaRPr lang="de-DE" dirty="0"/>
          </a:p>
        </p:txBody>
      </p:sp>
      <p:sp>
        <p:nvSpPr>
          <p:cNvPr id="4"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4</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7375587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9"/>
          <p:cNvSpPr>
            <a:spLocks noGrp="1" noChangeArrowheads="1"/>
          </p:cNvSpPr>
          <p:nvPr>
            <p:ph type="title"/>
          </p:nvPr>
        </p:nvSpPr>
        <p:spPr>
          <a:xfrm>
            <a:off x="1288334" y="322263"/>
            <a:ext cx="6288088" cy="781050"/>
          </a:xfrm>
        </p:spPr>
        <p:txBody>
          <a:bodyPr tIns="144000"/>
          <a:lstStyle/>
          <a:p>
            <a:pPr eaLnBrk="1" hangingPunct="1"/>
            <a:r>
              <a:rPr lang="de-DE" altLang="de-DE" sz="1800" dirty="0" smtClean="0"/>
              <a:t/>
            </a:r>
            <a:br>
              <a:rPr lang="de-DE" altLang="de-DE" sz="1800" dirty="0" smtClean="0"/>
            </a:br>
            <a:r>
              <a:rPr lang="de-DE" altLang="de-DE" sz="1800" dirty="0" smtClean="0">
                <a:solidFill>
                  <a:schemeClr val="tx2"/>
                </a:solidFill>
              </a:rPr>
              <a:t/>
            </a:r>
            <a:br>
              <a:rPr lang="de-DE" altLang="de-DE" sz="1800" dirty="0" smtClean="0">
                <a:solidFill>
                  <a:schemeClr val="tx2"/>
                </a:solidFill>
              </a:rPr>
            </a:br>
            <a:r>
              <a:rPr lang="de-DE" altLang="de-DE" dirty="0" smtClean="0"/>
              <a:t> </a:t>
            </a:r>
            <a:br>
              <a:rPr lang="de-DE" altLang="de-DE" dirty="0" smtClean="0"/>
            </a:br>
            <a:endParaRPr lang="de-DE" altLang="de-DE" sz="1600" b="0" dirty="0" smtClean="0"/>
          </a:p>
        </p:txBody>
      </p:sp>
      <p:sp>
        <p:nvSpPr>
          <p:cNvPr id="10" name="Textfeld 9"/>
          <p:cNvSpPr txBox="1"/>
          <p:nvPr/>
        </p:nvSpPr>
        <p:spPr>
          <a:xfrm>
            <a:off x="539605" y="1268413"/>
            <a:ext cx="807134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hangingPunct="1">
              <a:defRPr sz="2400" b="1">
                <a:solidFill>
                  <a:schemeClr val="tx2"/>
                </a:solidFill>
                <a:latin typeface="+mj-lt"/>
                <a:ea typeface="+mj-ea"/>
                <a:cs typeface="+mj-cs"/>
              </a:defRPr>
            </a:lvl1pPr>
            <a:lvl2pPr eaLnBrk="1" hangingPunct="1">
              <a:defRPr sz="2000" b="1">
                <a:latin typeface="Arial-BoldMT" charset="0"/>
              </a:defRPr>
            </a:lvl2pPr>
            <a:lvl3pPr eaLnBrk="1" hangingPunct="1">
              <a:defRPr sz="2000" b="1">
                <a:latin typeface="Arial-BoldMT" charset="0"/>
              </a:defRPr>
            </a:lvl3pPr>
            <a:lvl4pPr eaLnBrk="1" hangingPunct="1">
              <a:defRPr sz="2000" b="1">
                <a:latin typeface="Arial-BoldMT" charset="0"/>
              </a:defRPr>
            </a:lvl4pPr>
            <a:lvl5pPr eaLnBrk="1" hangingPunct="1">
              <a:defRPr sz="2000" b="1">
                <a:latin typeface="Arial-BoldMT" charset="0"/>
              </a:defRPr>
            </a:lvl5pPr>
            <a:lvl6pPr marL="457200" fontAlgn="base">
              <a:spcBef>
                <a:spcPct val="0"/>
              </a:spcBef>
              <a:spcAft>
                <a:spcPct val="0"/>
              </a:spcAft>
              <a:defRPr sz="2000" b="1">
                <a:latin typeface="Arial-BoldMT" charset="0"/>
              </a:defRPr>
            </a:lvl6pPr>
            <a:lvl7pPr marL="914400" fontAlgn="base">
              <a:spcBef>
                <a:spcPct val="0"/>
              </a:spcBef>
              <a:spcAft>
                <a:spcPct val="0"/>
              </a:spcAft>
              <a:defRPr sz="2000" b="1">
                <a:latin typeface="Arial-BoldMT" charset="0"/>
              </a:defRPr>
            </a:lvl7pPr>
            <a:lvl8pPr marL="1371600" fontAlgn="base">
              <a:spcBef>
                <a:spcPct val="0"/>
              </a:spcBef>
              <a:spcAft>
                <a:spcPct val="0"/>
              </a:spcAft>
              <a:defRPr sz="2000" b="1">
                <a:latin typeface="Arial-BoldMT" charset="0"/>
              </a:defRPr>
            </a:lvl8pPr>
            <a:lvl9pPr marL="1828800" fontAlgn="base">
              <a:spcBef>
                <a:spcPct val="0"/>
              </a:spcBef>
              <a:spcAft>
                <a:spcPct val="0"/>
              </a:spcAft>
              <a:defRPr sz="2000" b="1">
                <a:latin typeface="Arial-BoldMT" charset="0"/>
              </a:defRPr>
            </a:lvl9pPr>
          </a:lstStyle>
          <a:p>
            <a:r>
              <a:rPr lang="de-DE" dirty="0"/>
              <a:t>Merkmale der </a:t>
            </a:r>
            <a:r>
              <a:rPr lang="de-DE" dirty="0" smtClean="0"/>
              <a:t>Qualitätsanalyse</a:t>
            </a:r>
            <a:endParaRPr lang="de-DE" dirty="0"/>
          </a:p>
        </p:txBody>
      </p:sp>
      <p:sp>
        <p:nvSpPr>
          <p:cNvPr id="11" name="Textfeld 10"/>
          <p:cNvSpPr txBox="1"/>
          <p:nvPr/>
        </p:nvSpPr>
        <p:spPr>
          <a:xfrm>
            <a:off x="539552" y="1988840"/>
            <a:ext cx="8053755" cy="3816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marL="342900" indent="-342900" eaLnBrk="1" hangingPunct="1">
              <a:spcBef>
                <a:spcPct val="20000"/>
              </a:spcBef>
              <a:buChar char="•"/>
              <a:defRPr sz="2100">
                <a:latin typeface="+mn-lt"/>
              </a:defRPr>
            </a:lvl1pPr>
            <a:lvl2pPr marL="742950" indent="-285750" eaLnBrk="1" hangingPunct="1">
              <a:spcBef>
                <a:spcPct val="20000"/>
              </a:spcBef>
              <a:buChar char="–"/>
              <a:defRPr sz="2100">
                <a:latin typeface="+mn-lt"/>
              </a:defRPr>
            </a:lvl2pPr>
            <a:lvl3pPr marL="1143000" indent="-228600" eaLnBrk="1" hangingPunct="1">
              <a:spcBef>
                <a:spcPct val="20000"/>
              </a:spcBef>
              <a:buChar char="•"/>
              <a:defRPr sz="2100">
                <a:latin typeface="+mn-lt"/>
              </a:defRPr>
            </a:lvl3pPr>
            <a:lvl4pPr marL="1600200" indent="-228600" eaLnBrk="1" hangingPunct="1">
              <a:spcBef>
                <a:spcPct val="20000"/>
              </a:spcBef>
              <a:buChar char="–"/>
              <a:defRPr sz="2000">
                <a:latin typeface="+mn-lt"/>
              </a:defRPr>
            </a:lvl4pPr>
            <a:lvl5pPr marL="2057400" indent="-228600" eaLnBrk="1" hangingPunct="1">
              <a:spcBef>
                <a:spcPct val="20000"/>
              </a:spcBef>
              <a:buChar char="»"/>
              <a:defRPr sz="2000">
                <a:latin typeface="+mn-lt"/>
              </a:defRPr>
            </a:lvl5pPr>
            <a:lvl6pPr marL="2514600" indent="-228600" fontAlgn="base">
              <a:spcBef>
                <a:spcPct val="20000"/>
              </a:spcBef>
              <a:spcAft>
                <a:spcPct val="0"/>
              </a:spcAft>
              <a:buChar char="»"/>
              <a:defRPr sz="2000">
                <a:latin typeface="+mn-lt"/>
              </a:defRPr>
            </a:lvl6pPr>
            <a:lvl7pPr marL="2971800" indent="-228600" fontAlgn="base">
              <a:spcBef>
                <a:spcPct val="20000"/>
              </a:spcBef>
              <a:spcAft>
                <a:spcPct val="0"/>
              </a:spcAft>
              <a:buChar char="»"/>
              <a:defRPr sz="2000">
                <a:latin typeface="+mn-lt"/>
              </a:defRPr>
            </a:lvl7pPr>
            <a:lvl8pPr marL="3429000" indent="-228600" fontAlgn="base">
              <a:spcBef>
                <a:spcPct val="20000"/>
              </a:spcBef>
              <a:spcAft>
                <a:spcPct val="0"/>
              </a:spcAft>
              <a:buChar char="»"/>
              <a:defRPr sz="2000">
                <a:latin typeface="+mn-lt"/>
              </a:defRPr>
            </a:lvl8pPr>
            <a:lvl9pPr marL="3886200" indent="-228600" fontAlgn="base">
              <a:spcBef>
                <a:spcPct val="20000"/>
              </a:spcBef>
              <a:spcAft>
                <a:spcPct val="0"/>
              </a:spcAft>
              <a:buChar char="»"/>
              <a:defRPr sz="2000">
                <a:latin typeface="+mn-lt"/>
              </a:defRPr>
            </a:lvl9pPr>
          </a:lstStyle>
          <a:p>
            <a:r>
              <a:rPr lang="de-DE" sz="2000" dirty="0" smtClean="0"/>
              <a:t>Gliederung der QA in eine vorbereitende </a:t>
            </a:r>
            <a:r>
              <a:rPr lang="de-DE" sz="2000" b="1" dirty="0" smtClean="0"/>
              <a:t>Vorphase</a:t>
            </a:r>
            <a:r>
              <a:rPr lang="de-DE" sz="2000" dirty="0" smtClean="0"/>
              <a:t> und eine schulabgestimmte </a:t>
            </a:r>
            <a:r>
              <a:rPr lang="de-DE" sz="2000" b="1" dirty="0" smtClean="0"/>
              <a:t>Hauptphase</a:t>
            </a:r>
          </a:p>
          <a:p>
            <a:r>
              <a:rPr lang="de-DE" sz="2000" dirty="0" smtClean="0"/>
              <a:t>frühe </a:t>
            </a:r>
            <a:r>
              <a:rPr lang="de-DE" sz="2000" b="1" dirty="0" smtClean="0"/>
              <a:t>Beteiligung</a:t>
            </a:r>
            <a:r>
              <a:rPr lang="de-DE" sz="2000" dirty="0" smtClean="0"/>
              <a:t> der schulischen Gruppen und der Schulformaufsicht an den Vereinbarungen zur inhaltlichen und organisatorischen Gestaltung der Hauptphase</a:t>
            </a:r>
          </a:p>
          <a:p>
            <a:r>
              <a:rPr lang="de-DE" sz="2000" dirty="0" smtClean="0"/>
              <a:t>Nutzung standardisierter </a:t>
            </a:r>
            <a:r>
              <a:rPr lang="de-DE" sz="2000" b="1" dirty="0" smtClean="0"/>
              <a:t>Methoden</a:t>
            </a:r>
            <a:r>
              <a:rPr lang="de-DE" sz="2000" dirty="0" smtClean="0"/>
              <a:t> und </a:t>
            </a:r>
            <a:r>
              <a:rPr lang="de-DE" sz="2000" b="1" dirty="0" smtClean="0"/>
              <a:t>Instrumente</a:t>
            </a:r>
          </a:p>
          <a:p>
            <a:r>
              <a:rPr lang="de-DE" sz="2000" b="1" dirty="0" smtClean="0"/>
              <a:t>Rückmeldung</a:t>
            </a:r>
            <a:r>
              <a:rPr lang="de-DE" sz="2000" dirty="0" smtClean="0"/>
              <a:t> über Stärken und Entwicklungspotentiale</a:t>
            </a:r>
            <a:endParaRPr lang="de-DE" sz="2000" dirty="0"/>
          </a:p>
          <a:p>
            <a:r>
              <a:rPr lang="de-DE" sz="2000" dirty="0" smtClean="0"/>
              <a:t>Angebot eines fakultativen </a:t>
            </a:r>
            <a:r>
              <a:rPr lang="de-DE" sz="2000" b="1" dirty="0" smtClean="0"/>
              <a:t>Übergabegesprächs</a:t>
            </a:r>
            <a:r>
              <a:rPr lang="de-DE" sz="2000" dirty="0" smtClean="0"/>
              <a:t> mit dem QA-Team zur Unterstützung bei der Arbeit mit dem Bericht zur Qualitätsanalyse</a:t>
            </a:r>
          </a:p>
          <a:p>
            <a:pPr marL="0" indent="0">
              <a:buNone/>
            </a:pPr>
            <a:endParaRPr lang="de-DE" sz="1100" dirty="0"/>
          </a:p>
          <a:p>
            <a:r>
              <a:rPr lang="de-DE" sz="2000" dirty="0" smtClean="0"/>
              <a:t>Durchführung der Qualitätsanalyse mit dem technischem Unterstützungssystem TUQAN</a:t>
            </a:r>
            <a:endParaRPr lang="de-DE" sz="2000" dirty="0"/>
          </a:p>
        </p:txBody>
      </p:sp>
      <p:sp>
        <p:nvSpPr>
          <p:cNvPr id="5"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5</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5414095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4"/>
          <p:cNvSpPr>
            <a:spLocks noGrp="1"/>
          </p:cNvSpPr>
          <p:nvPr>
            <p:ph type="sldNum" sz="quarter" idx="11"/>
          </p:nvPr>
        </p:nvSpPr>
        <p:spPr>
          <a:xfrm>
            <a:off x="395287" y="6381328"/>
            <a:ext cx="288925" cy="341312"/>
          </a:xfrm>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6</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
        <p:nvSpPr>
          <p:cNvPr id="5" name="Titel 1"/>
          <p:cNvSpPr>
            <a:spLocks noGrp="1"/>
          </p:cNvSpPr>
          <p:nvPr>
            <p:ph type="title"/>
          </p:nvPr>
        </p:nvSpPr>
        <p:spPr/>
        <p:txBody>
          <a:bodyPr/>
          <a:lstStyle/>
          <a:p>
            <a:r>
              <a:rPr lang="de-DE" dirty="0" smtClean="0"/>
              <a:t>Ablauf der Qualitätsanalyse </a:t>
            </a:r>
            <a:endParaRPr lang="de-DE" dirty="0"/>
          </a:p>
        </p:txBody>
      </p:sp>
      <p:sp>
        <p:nvSpPr>
          <p:cNvPr id="6" name="Textfeld 5"/>
          <p:cNvSpPr txBox="1"/>
          <p:nvPr/>
        </p:nvSpPr>
        <p:spPr>
          <a:xfrm>
            <a:off x="467544" y="1999343"/>
            <a:ext cx="8424936"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1200" cap="none" spc="0" normalizeH="0" baseline="0" noProof="0" dirty="0" smtClean="0">
                <a:ln>
                  <a:noFill/>
                </a:ln>
                <a:solidFill>
                  <a:srgbClr val="000000"/>
                </a:solidFill>
                <a:effectLst/>
                <a:uLnTx/>
                <a:uFillTx/>
                <a:latin typeface="Arial"/>
                <a:ea typeface="+mn-ea"/>
                <a:cs typeface="+mn-cs"/>
              </a:rPr>
              <a:t>Einbindung des Qualitätsanalyseprozesses in die Schulentwicklung</a:t>
            </a:r>
            <a:endParaRPr kumimoji="0" lang="de-DE" sz="2000" b="1" i="0" u="none" strike="noStrike" kern="1200" cap="none" spc="0" normalizeH="0" baseline="0" noProof="0" dirty="0">
              <a:ln>
                <a:noFill/>
              </a:ln>
              <a:solidFill>
                <a:srgbClr val="000000"/>
              </a:solidFill>
              <a:effectLst/>
              <a:uLnTx/>
              <a:uFillTx/>
              <a:latin typeface="Arial"/>
              <a:ea typeface="+mn-ea"/>
              <a:cs typeface="+mn-cs"/>
            </a:endParaRPr>
          </a:p>
        </p:txBody>
      </p:sp>
      <p:sp>
        <p:nvSpPr>
          <p:cNvPr id="7" name="Eingekerbter Richtungspfeil 22"/>
          <p:cNvSpPr/>
          <p:nvPr/>
        </p:nvSpPr>
        <p:spPr>
          <a:xfrm>
            <a:off x="3047363" y="4797151"/>
            <a:ext cx="1701083" cy="654254"/>
          </a:xfrm>
          <a:prstGeom prst="chevron">
            <a:avLst/>
          </a:prstGeom>
          <a:gradFill flip="none" rotWithShape="1">
            <a:gsLst>
              <a:gs pos="0">
                <a:srgbClr val="007EC7"/>
              </a:gs>
              <a:gs pos="100000">
                <a:schemeClr val="accent1">
                  <a:lumMod val="97000"/>
                  <a:lumOff val="3000"/>
                </a:schemeClr>
              </a:gs>
              <a:gs pos="100000">
                <a:schemeClr val="accent1">
                  <a:lumMod val="60000"/>
                  <a:lumOff val="40000"/>
                </a:schemeClr>
              </a:gs>
            </a:gsLst>
            <a:lin ang="16200000" scaled="1"/>
            <a:tileRect/>
          </a:gra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p>
      <p:sp>
        <p:nvSpPr>
          <p:cNvPr id="8" name="Gestreifter Pfeil nach rechts 7"/>
          <p:cNvSpPr/>
          <p:nvPr/>
        </p:nvSpPr>
        <p:spPr>
          <a:xfrm>
            <a:off x="24681" y="5302316"/>
            <a:ext cx="9155831" cy="1000124"/>
          </a:xfrm>
          <a:prstGeom prst="stripedRightArrow">
            <a:avLst/>
          </a:prstGeom>
          <a:solidFill>
            <a:srgbClr val="007EC7"/>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p:spPr>
        <p:txBody>
          <a:bodyPr rtlCol="0" anchor="ctr"/>
          <a:lstStyle/>
          <a:p>
            <a:pPr marL="0" marR="0" lvl="0" indent="0" algn="ctr" defTabSz="914400" rtl="0" eaLnBrk="1" fontAlgn="base" latinLnBrk="0" hangingPunct="1">
              <a:lnSpc>
                <a:spcPct val="90000"/>
              </a:lnSpc>
              <a:spcBef>
                <a:spcPct val="20000"/>
              </a:spcBef>
              <a:spcAft>
                <a:spcPct val="0"/>
              </a:spcAft>
              <a:buClrTx/>
              <a:buSzTx/>
              <a:buFontTx/>
              <a:buNone/>
              <a:tabLst/>
              <a:defRPr/>
            </a:pPr>
            <a:endParaRPr kumimoji="0" lang="de-DE" sz="29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9" name="Eingekerbter Richtungspfeil 19"/>
          <p:cNvSpPr/>
          <p:nvPr/>
        </p:nvSpPr>
        <p:spPr>
          <a:xfrm>
            <a:off x="684212" y="4797151"/>
            <a:ext cx="1649131" cy="654254"/>
          </a:xfrm>
          <a:prstGeom prst="chevron">
            <a:avLst/>
          </a:prstGeom>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p>
      <p:sp>
        <p:nvSpPr>
          <p:cNvPr id="10" name="Eingekerbter Richtungspfeil 25"/>
          <p:cNvSpPr/>
          <p:nvPr/>
        </p:nvSpPr>
        <p:spPr>
          <a:xfrm>
            <a:off x="5330308" y="4797151"/>
            <a:ext cx="1379098" cy="654254"/>
          </a:xfrm>
          <a:prstGeom prst="chevron">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p>
      <p:sp>
        <p:nvSpPr>
          <p:cNvPr id="11" name="Eingekerbter Richtungspfeil 15"/>
          <p:cNvSpPr/>
          <p:nvPr/>
        </p:nvSpPr>
        <p:spPr>
          <a:xfrm>
            <a:off x="7163549" y="4830263"/>
            <a:ext cx="1162502" cy="654254"/>
          </a:xfrm>
          <a:prstGeom prst="chevron">
            <a:avLst/>
          </a:prstGeom>
          <a:gradFill>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gra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p:spPr>
      </p:sp>
      <p:sp>
        <p:nvSpPr>
          <p:cNvPr id="13" name="Rechteck 12"/>
          <p:cNvSpPr/>
          <p:nvPr/>
        </p:nvSpPr>
        <p:spPr>
          <a:xfrm>
            <a:off x="539749" y="2579161"/>
            <a:ext cx="2394885" cy="1919648"/>
          </a:xfrm>
          <a:prstGeom prst="rect">
            <a:avLst/>
          </a:prstGeom>
          <a:noFill/>
          <a:ln>
            <a:noFill/>
          </a:ln>
          <a:effectLst/>
        </p:spPr>
        <p:txBody>
          <a:bodyPr spcFirstLastPara="0" vert="horz" wrap="square" lIns="101980" tIns="0" rIns="0" bIns="0" numCol="1" spcCol="1270" anchor="t" anchorCtr="0">
            <a:noAutofit/>
          </a:bodyPr>
          <a:lstStyle/>
          <a:p>
            <a:pPr marL="0" marR="0" lvl="0" indent="0" algn="l" defTabSz="889000" rtl="0" eaLnBrk="1" fontAlgn="base" latinLnBrk="0" hangingPunct="1">
              <a:lnSpc>
                <a:spcPct val="90000"/>
              </a:lnSpc>
              <a:spcBef>
                <a:spcPct val="0"/>
              </a:spcBef>
              <a:spcAft>
                <a:spcPct val="35000"/>
              </a:spcAft>
              <a:buClrTx/>
              <a:buSzTx/>
              <a:buFontTx/>
              <a:buNone/>
              <a:tabLst/>
              <a:defRPr/>
            </a:pPr>
            <a:r>
              <a:rPr kumimoji="0" lang="de-DE" sz="1800" b="1" i="0" u="none" strike="noStrike" kern="0" cap="none" spc="0" normalizeH="0" baseline="0" noProof="0" dirty="0" smtClean="0">
                <a:ln>
                  <a:noFill/>
                </a:ln>
                <a:solidFill>
                  <a:srgbClr val="000000">
                    <a:hueOff val="0"/>
                    <a:satOff val="0"/>
                    <a:lumOff val="0"/>
                    <a:alphaOff val="0"/>
                  </a:srgbClr>
                </a:solidFill>
                <a:effectLst/>
                <a:uLnTx/>
                <a:uFillTx/>
                <a:latin typeface="Arial-BoldMT"/>
                <a:ea typeface="+mn-ea"/>
                <a:cs typeface="Arial" panose="020B0604020202020204" pitchFamily="34" charset="0"/>
              </a:rPr>
              <a:t>Vorphase</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BoldMT"/>
                <a:ea typeface="+mn-ea"/>
                <a:cs typeface="Arial" panose="020B0604020202020204" pitchFamily="34" charset="0"/>
              </a:rPr>
              <a:t>Erstinformation</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BoldMT"/>
                <a:ea typeface="+mn-ea"/>
                <a:cs typeface="Arial" panose="020B0604020202020204" pitchFamily="34" charset="0"/>
              </a:rPr>
              <a:t>Vorgespräch</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a:ln>
                  <a:noFill/>
                </a:ln>
                <a:solidFill>
                  <a:srgbClr val="000000">
                    <a:hueOff val="0"/>
                    <a:satOff val="0"/>
                    <a:lumOff val="0"/>
                    <a:alphaOff val="0"/>
                  </a:srgbClr>
                </a:solidFill>
                <a:effectLst/>
                <a:uLnTx/>
                <a:uFillTx/>
                <a:latin typeface="Arial-BoldMT"/>
                <a:ea typeface="+mn-ea"/>
                <a:cs typeface="Arial" panose="020B0604020202020204" pitchFamily="34" charset="0"/>
              </a:rPr>
              <a:t>g</a:t>
            </a: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BoldMT"/>
                <a:ea typeface="+mn-ea"/>
                <a:cs typeface="Arial" panose="020B0604020202020204" pitchFamily="34" charset="0"/>
              </a:rPr>
              <a:t>gf. Information der Schulöffentlichkeit </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solidFill>
                <a:effectLst/>
                <a:uLnTx/>
                <a:uFillTx/>
                <a:latin typeface="Arial-BoldMT"/>
                <a:ea typeface="+mn-ea"/>
                <a:cs typeface="Arial" panose="020B0604020202020204" pitchFamily="34" charset="0"/>
              </a:rPr>
              <a:t>Abstimmungs-gespräch</a:t>
            </a:r>
          </a:p>
        </p:txBody>
      </p:sp>
      <p:sp>
        <p:nvSpPr>
          <p:cNvPr id="14" name="Rechteck 13"/>
          <p:cNvSpPr/>
          <p:nvPr/>
        </p:nvSpPr>
        <p:spPr>
          <a:xfrm>
            <a:off x="2627784" y="2613785"/>
            <a:ext cx="4828984" cy="1850401"/>
          </a:xfrm>
          <a:prstGeom prst="rect">
            <a:avLst/>
          </a:prstGeom>
          <a:noFill/>
          <a:ln>
            <a:noFill/>
          </a:ln>
          <a:effectLst/>
        </p:spPr>
        <p:txBody>
          <a:bodyPr spcFirstLastPara="0" vert="horz" wrap="square" lIns="184349" tIns="0" rIns="0" bIns="0" numCol="1" spcCol="1270" anchor="t" anchorCtr="0">
            <a:noAutofit/>
          </a:bodyPr>
          <a:lstStyle/>
          <a:p>
            <a:pPr marL="0" marR="0" lvl="0" indent="0" algn="ctr" defTabSz="889000" rtl="0" eaLnBrk="1" fontAlgn="base" latinLnBrk="0" hangingPunct="1">
              <a:lnSpc>
                <a:spcPct val="90000"/>
              </a:lnSpc>
              <a:spcBef>
                <a:spcPct val="0"/>
              </a:spcBef>
              <a:spcAft>
                <a:spcPct val="35000"/>
              </a:spcAft>
              <a:buClrTx/>
              <a:buSzTx/>
              <a:buFontTx/>
              <a:buNone/>
              <a:tabLst/>
              <a:defRPr/>
            </a:pPr>
            <a:r>
              <a:rPr kumimoji="0" lang="de-DE" sz="1800" b="1" i="0" u="none" strike="noStrike" kern="0" cap="none" spc="0" normalizeH="0" baseline="0" noProof="0" dirty="0" smtClean="0">
                <a:ln>
                  <a:noFill/>
                </a:ln>
                <a:solidFill>
                  <a:srgbClr val="000000"/>
                </a:solidFill>
                <a:effectLst/>
                <a:uLnTx/>
                <a:uFillTx/>
                <a:latin typeface="Arial"/>
                <a:ea typeface="+mn-ea"/>
                <a:cs typeface="Arial" panose="020B0604020202020204" pitchFamily="34" charset="0"/>
              </a:rPr>
              <a:t>Hauptphase</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BoldMT"/>
                <a:ea typeface="+mn-ea"/>
                <a:cs typeface="Arial" panose="020B0604020202020204" pitchFamily="34" charset="0"/>
              </a:rPr>
              <a:t>Planungsgespräch</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1" i="0" u="none" strike="noStrike" kern="0" cap="none" spc="0" normalizeH="0" baseline="0" noProof="0" dirty="0" smtClean="0">
                <a:ln>
                  <a:noFill/>
                </a:ln>
                <a:solidFill>
                  <a:srgbClr val="007EC7"/>
                </a:solidFill>
                <a:effectLst/>
                <a:uLnTx/>
                <a:uFillTx/>
                <a:latin typeface="Arial"/>
                <a:ea typeface="+mn-ea"/>
                <a:cs typeface="Arial" panose="020B0604020202020204" pitchFamily="34" charset="0"/>
              </a:rPr>
              <a:t>Information der </a:t>
            </a:r>
            <a:br>
              <a:rPr kumimoji="0" lang="de-DE" sz="1600" b="1" i="0" u="none" strike="noStrike" kern="0" cap="none" spc="0" normalizeH="0" baseline="0" noProof="0" dirty="0" smtClean="0">
                <a:ln>
                  <a:noFill/>
                </a:ln>
                <a:solidFill>
                  <a:srgbClr val="007EC7"/>
                </a:solidFill>
                <a:effectLst/>
                <a:uLnTx/>
                <a:uFillTx/>
                <a:latin typeface="Arial"/>
                <a:ea typeface="+mn-ea"/>
                <a:cs typeface="Arial" panose="020B0604020202020204" pitchFamily="34" charset="0"/>
              </a:rPr>
            </a:br>
            <a:r>
              <a:rPr kumimoji="0" lang="de-DE" sz="1600" b="1" i="0" u="none" strike="noStrike" kern="0" cap="none" spc="0" normalizeH="0" baseline="0" noProof="0" dirty="0" smtClean="0">
                <a:ln>
                  <a:noFill/>
                </a:ln>
                <a:solidFill>
                  <a:srgbClr val="007EC7"/>
                </a:solidFill>
                <a:effectLst/>
                <a:uLnTx/>
                <a:uFillTx/>
                <a:latin typeface="Arial"/>
                <a:ea typeface="+mn-ea"/>
                <a:cs typeface="Arial" panose="020B0604020202020204" pitchFamily="34" charset="0"/>
              </a:rPr>
              <a:t>Schulöffentlichkeit </a:t>
            </a:r>
          </a:p>
          <a:p>
            <a:pPr marL="285750" marR="0" lvl="1" indent="-285750" algn="l" defTabSz="800100" rtl="0" eaLnBrk="1" fontAlgn="base" latinLnBrk="0" hangingPunct="1">
              <a:lnSpc>
                <a:spcPct val="90000"/>
              </a:lnSpc>
              <a:spcBef>
                <a:spcPct val="0"/>
              </a:spcBef>
              <a:spcAft>
                <a:spcPct val="1500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
                <a:ea typeface="+mn-ea"/>
                <a:cs typeface="Arial" panose="020B0604020202020204" pitchFamily="34" charset="0"/>
              </a:rPr>
              <a:t>Schulbesuch</a:t>
            </a:r>
          </a:p>
        </p:txBody>
      </p:sp>
      <p:sp>
        <p:nvSpPr>
          <p:cNvPr id="15" name="Textfeld 14"/>
          <p:cNvSpPr txBox="1"/>
          <p:nvPr/>
        </p:nvSpPr>
        <p:spPr>
          <a:xfrm>
            <a:off x="6903774" y="2576554"/>
            <a:ext cx="2641029" cy="1297278"/>
          </a:xfrm>
          <a:prstGeom prst="rect">
            <a:avLst/>
          </a:prstGeom>
          <a:noFill/>
        </p:spPr>
        <p:txBody>
          <a:bodyPr wrap="square" rtlCol="0">
            <a:spAutoFit/>
          </a:bodyPr>
          <a:lstStyle/>
          <a:p>
            <a:pPr marL="0" marR="0" lvl="1" indent="0" algn="l" defTabSz="914400" rtl="0" eaLnBrk="1" fontAlgn="base" latinLnBrk="0" hangingPunct="1">
              <a:lnSpc>
                <a:spcPct val="90000"/>
              </a:lnSpc>
              <a:spcBef>
                <a:spcPct val="20000"/>
              </a:spcBef>
              <a:spcAft>
                <a:spcPct val="0"/>
              </a:spcAft>
              <a:buClrTx/>
              <a:buSzTx/>
              <a:buFontTx/>
              <a:buNone/>
              <a:tabLst/>
              <a:defRPr/>
            </a:pPr>
            <a:r>
              <a:rPr kumimoji="0" lang="de-DE" sz="1600" b="0" i="0" u="none" strike="noStrike" kern="0" cap="none" spc="0" normalizeH="0" baseline="0" noProof="0" dirty="0" smtClean="0">
                <a:ln>
                  <a:noFill/>
                </a:ln>
                <a:solidFill>
                  <a:srgbClr val="000000"/>
                </a:solidFill>
                <a:effectLst/>
                <a:uLnTx/>
                <a:uFillTx/>
                <a:latin typeface="Arial-BoldMT"/>
                <a:ea typeface="+mn-ea"/>
                <a:cs typeface="Arial" panose="020B0604020202020204" pitchFamily="34" charset="0"/>
              </a:rPr>
              <a:t>Zielvereinbarung </a:t>
            </a:r>
          </a:p>
          <a:p>
            <a:pPr marL="0" marR="0" lvl="1" indent="0" algn="l" defTabSz="914400" rtl="0" eaLnBrk="1" fontAlgn="base" latinLnBrk="0" hangingPunct="1">
              <a:lnSpc>
                <a:spcPct val="90000"/>
              </a:lnSpc>
              <a:spcBef>
                <a:spcPct val="20000"/>
              </a:spcBef>
              <a:spcAft>
                <a:spcPct val="0"/>
              </a:spcAft>
              <a:buClrTx/>
              <a:buSzTx/>
              <a:buFontTx/>
              <a:buNone/>
              <a:tabLst/>
              <a:defRPr/>
            </a:pPr>
            <a:r>
              <a:rPr kumimoji="0" lang="de-DE" sz="1600" b="0" i="0" u="none" strike="noStrike" kern="0" cap="none" spc="0" normalizeH="0" baseline="0" noProof="0" dirty="0" smtClean="0">
                <a:ln>
                  <a:noFill/>
                </a:ln>
                <a:solidFill>
                  <a:srgbClr val="000000"/>
                </a:solidFill>
                <a:effectLst/>
                <a:uLnTx/>
                <a:uFillTx/>
                <a:latin typeface="Arial-BoldMT"/>
                <a:ea typeface="+mn-ea"/>
                <a:cs typeface="Arial" panose="020B0604020202020204" pitchFamily="34" charset="0"/>
              </a:rPr>
              <a:t>(zwischen </a:t>
            </a:r>
            <a:r>
              <a:rPr kumimoji="0" lang="de-DE" sz="1600" b="0" i="0" u="none" strike="noStrike" kern="0" cap="none" spc="0" normalizeH="0" baseline="0" noProof="0" dirty="0">
                <a:ln>
                  <a:noFill/>
                </a:ln>
                <a:solidFill>
                  <a:srgbClr val="000000"/>
                </a:solidFill>
                <a:effectLst/>
                <a:uLnTx/>
                <a:uFillTx/>
                <a:latin typeface="Arial-BoldMT"/>
                <a:ea typeface="+mn-ea"/>
                <a:cs typeface="Arial" panose="020B0604020202020204" pitchFamily="34" charset="0"/>
              </a:rPr>
              <a:t>Schule und Schulformaufsicht)</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de-DE" sz="2800" b="0" i="0" u="none" strike="noStrike" kern="0" cap="none" spc="0" normalizeH="0" baseline="0" noProof="0" dirty="0" smtClean="0">
              <a:ln>
                <a:noFill/>
              </a:ln>
              <a:solidFill>
                <a:srgbClr val="000000"/>
              </a:solidFill>
              <a:effectLst/>
              <a:uLnTx/>
              <a:uFillTx/>
              <a:latin typeface="Arial-BoldMT"/>
              <a:ea typeface="+mn-ea"/>
              <a:cs typeface="+mn-cs"/>
            </a:endParaRPr>
          </a:p>
        </p:txBody>
      </p:sp>
      <p:sp>
        <p:nvSpPr>
          <p:cNvPr id="16" name="Textfeld 15"/>
          <p:cNvSpPr txBox="1"/>
          <p:nvPr/>
        </p:nvSpPr>
        <p:spPr>
          <a:xfrm>
            <a:off x="4974327" y="2867383"/>
            <a:ext cx="2091060" cy="1740476"/>
          </a:xfrm>
          <a:prstGeom prst="rect">
            <a:avLst/>
          </a:prstGeom>
          <a:noFill/>
        </p:spPr>
        <p:txBody>
          <a:bodyPr wrap="square" rtlCol="0">
            <a:spAutoFit/>
          </a:bodyPr>
          <a:lstStyle/>
          <a:p>
            <a:pPr marL="285750" marR="0" lvl="1" indent="-285750" algn="l" defTabSz="914400" rtl="0" eaLnBrk="1" fontAlgn="base" latinLnBrk="0" hangingPunct="1">
              <a:lnSpc>
                <a:spcPct val="90000"/>
              </a:lnSpc>
              <a:spcBef>
                <a:spcPct val="20000"/>
              </a:spcBef>
              <a:spcAft>
                <a:spcPct val="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hueOff val="0"/>
                    <a:satOff val="0"/>
                    <a:lumOff val="0"/>
                    <a:alphaOff val="0"/>
                  </a:srgbClr>
                </a:solidFill>
                <a:effectLst/>
                <a:uLnTx/>
                <a:uFillTx/>
                <a:latin typeface="Arial"/>
                <a:ea typeface="+mn-ea"/>
                <a:cs typeface="Arial" panose="020B0604020202020204" pitchFamily="34" charset="0"/>
              </a:rPr>
              <a:t>Bericht zur QA</a:t>
            </a:r>
            <a:endParaRPr kumimoji="0" lang="de-DE" sz="1600" b="0" i="0" u="none" strike="noStrike" kern="0" cap="none" spc="0" normalizeH="0" baseline="0" noProof="0" dirty="0" smtClean="0">
              <a:ln>
                <a:noFill/>
              </a:ln>
              <a:solidFill>
                <a:srgbClr val="000000"/>
              </a:solidFill>
              <a:effectLst/>
              <a:uLnTx/>
              <a:uFillTx/>
              <a:latin typeface="Arial"/>
              <a:ea typeface="+mn-ea"/>
              <a:cs typeface="Arial" panose="020B0604020202020204" pitchFamily="34" charset="0"/>
            </a:endParaRPr>
          </a:p>
          <a:p>
            <a:pPr marL="285750" marR="0" lvl="1" indent="-285750" algn="l" defTabSz="914400" rtl="0" eaLnBrk="1" fontAlgn="base" latinLnBrk="0" hangingPunct="1">
              <a:lnSpc>
                <a:spcPct val="90000"/>
              </a:lnSpc>
              <a:spcBef>
                <a:spcPct val="20000"/>
              </a:spcBef>
              <a:spcAft>
                <a:spcPct val="0"/>
              </a:spcAft>
              <a:buClrTx/>
              <a:buSzTx/>
              <a:buFont typeface="Symbol" panose="05050102010706020507" pitchFamily="18" charset="2"/>
              <a:buChar char="-"/>
              <a:tabLst/>
              <a:defRPr/>
            </a:pPr>
            <a:r>
              <a:rPr kumimoji="0" lang="de-DE" sz="1600" b="0" i="0" u="none" strike="noStrike" kern="0" cap="none" spc="0" normalizeH="0" baseline="0" noProof="0" dirty="0" smtClean="0">
                <a:ln>
                  <a:noFill/>
                </a:ln>
                <a:solidFill>
                  <a:srgbClr val="000000"/>
                </a:solidFill>
                <a:effectLst/>
                <a:uLnTx/>
                <a:uFillTx/>
                <a:latin typeface="Arial"/>
                <a:ea typeface="+mn-ea"/>
                <a:cs typeface="Arial" panose="020B0604020202020204" pitchFamily="34" charset="0"/>
              </a:rPr>
              <a:t>Übergabe-gespräch </a:t>
            </a:r>
            <a:br>
              <a:rPr kumimoji="0" lang="de-DE" sz="1600" b="0" i="0" u="none" strike="noStrike" kern="0" cap="none" spc="0" normalizeH="0" baseline="0" noProof="0" dirty="0" smtClean="0">
                <a:ln>
                  <a:noFill/>
                </a:ln>
                <a:solidFill>
                  <a:srgbClr val="000000"/>
                </a:solidFill>
                <a:effectLst/>
                <a:uLnTx/>
                <a:uFillTx/>
                <a:latin typeface="Arial"/>
                <a:ea typeface="+mn-ea"/>
                <a:cs typeface="Arial" panose="020B0604020202020204" pitchFamily="34" charset="0"/>
              </a:rPr>
            </a:br>
            <a:r>
              <a:rPr kumimoji="0" lang="de-DE" sz="1600" b="0" i="0" u="none" strike="noStrike" kern="0" cap="none" spc="0" normalizeH="0" baseline="0" noProof="0" dirty="0" smtClean="0">
                <a:ln>
                  <a:noFill/>
                </a:ln>
                <a:solidFill>
                  <a:srgbClr val="000000"/>
                </a:solidFill>
                <a:effectLst/>
                <a:uLnTx/>
                <a:uFillTx/>
                <a:latin typeface="Arial"/>
                <a:ea typeface="+mn-ea"/>
                <a:cs typeface="Arial" panose="020B0604020202020204" pitchFamily="34" charset="0"/>
              </a:rPr>
              <a:t>(auf Wunsch der Schule)</a:t>
            </a:r>
          </a:p>
          <a:p>
            <a:pPr marL="0" marR="0" lvl="0" indent="0" algn="l" defTabSz="914400" rtl="0" eaLnBrk="1" fontAlgn="base" latinLnBrk="0" hangingPunct="1">
              <a:lnSpc>
                <a:spcPct val="90000"/>
              </a:lnSpc>
              <a:spcBef>
                <a:spcPct val="20000"/>
              </a:spcBef>
              <a:spcAft>
                <a:spcPct val="0"/>
              </a:spcAft>
              <a:buClrTx/>
              <a:buSzTx/>
              <a:buFontTx/>
              <a:buNone/>
              <a:tabLst/>
              <a:defRPr/>
            </a:pPr>
            <a:endParaRPr kumimoji="0" lang="de-DE" sz="2800" b="0" i="0" u="none" strike="noStrike" kern="0" cap="none" spc="0" normalizeH="0" baseline="0" noProof="0" dirty="0" smtClean="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133758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Ablauf der Qualitätsanalyse - Vorphase</a:t>
            </a:r>
            <a:endParaRPr lang="de-DE" dirty="0"/>
          </a:p>
        </p:txBody>
      </p:sp>
      <p:sp>
        <p:nvSpPr>
          <p:cNvPr id="5" name="Abgerundetes Rechteck 4"/>
          <p:cNvSpPr/>
          <p:nvPr/>
        </p:nvSpPr>
        <p:spPr>
          <a:xfrm>
            <a:off x="1331640" y="1844824"/>
            <a:ext cx="64087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Erstinformation der Schule</a:t>
            </a:r>
            <a:endParaRPr lang="de-DE" dirty="0">
              <a:solidFill>
                <a:schemeClr val="tx1"/>
              </a:solidFill>
            </a:endParaRPr>
          </a:p>
        </p:txBody>
      </p:sp>
      <p:sp>
        <p:nvSpPr>
          <p:cNvPr id="8" name="Abgerundetes Rechteck 7"/>
          <p:cNvSpPr/>
          <p:nvPr/>
        </p:nvSpPr>
        <p:spPr>
          <a:xfrm>
            <a:off x="1331640" y="2636912"/>
            <a:ext cx="64087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Vorgespräch</a:t>
            </a:r>
          </a:p>
          <a:p>
            <a:pPr algn="ctr"/>
            <a:r>
              <a:rPr lang="de-DE" dirty="0" smtClean="0">
                <a:solidFill>
                  <a:schemeClr val="tx1"/>
                </a:solidFill>
              </a:rPr>
              <a:t>zur Vorbereitung des Abstimmungsgesprächs</a:t>
            </a:r>
            <a:endParaRPr lang="de-DE" dirty="0">
              <a:solidFill>
                <a:schemeClr val="tx1"/>
              </a:solidFill>
            </a:endParaRPr>
          </a:p>
        </p:txBody>
      </p:sp>
      <p:sp>
        <p:nvSpPr>
          <p:cNvPr id="9" name="Abgerundetes Rechteck 8"/>
          <p:cNvSpPr/>
          <p:nvPr/>
        </p:nvSpPr>
        <p:spPr>
          <a:xfrm>
            <a:off x="1331640" y="4293096"/>
            <a:ext cx="6408712" cy="115212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Abstimmungsgespräch mit Vereinbarungen</a:t>
            </a:r>
            <a:br>
              <a:rPr lang="de-DE" dirty="0" smtClean="0">
                <a:solidFill>
                  <a:schemeClr val="tx1"/>
                </a:solidFill>
              </a:rPr>
            </a:br>
            <a:r>
              <a:rPr lang="de-DE" dirty="0" smtClean="0">
                <a:solidFill>
                  <a:schemeClr val="tx1"/>
                </a:solidFill>
              </a:rPr>
              <a:t>zum schulspezifischen Analysetableau und der Festlegung  des Zeitraumes bis zur Hauptphase</a:t>
            </a:r>
          </a:p>
        </p:txBody>
      </p:sp>
      <p:cxnSp>
        <p:nvCxnSpPr>
          <p:cNvPr id="17" name="Gerade Verbindung mit Pfeil 16"/>
          <p:cNvCxnSpPr>
            <a:stCxn id="5" idx="2"/>
            <a:endCxn id="8" idx="0"/>
          </p:cNvCxnSpPr>
          <p:nvPr/>
        </p:nvCxnSpPr>
        <p:spPr>
          <a:xfrm>
            <a:off x="4535996" y="2420888"/>
            <a:ext cx="0"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Gerade Verbindung mit Pfeil 18"/>
          <p:cNvCxnSpPr>
            <a:stCxn id="18" idx="2"/>
            <a:endCxn id="9" idx="0"/>
          </p:cNvCxnSpPr>
          <p:nvPr/>
        </p:nvCxnSpPr>
        <p:spPr>
          <a:xfrm>
            <a:off x="4535996" y="4077072"/>
            <a:ext cx="0" cy="21602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9" idx="2"/>
            <a:endCxn id="24" idx="0"/>
          </p:cNvCxnSpPr>
          <p:nvPr/>
        </p:nvCxnSpPr>
        <p:spPr>
          <a:xfrm>
            <a:off x="4535996" y="5445224"/>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 name="Pfeil nach unten 28"/>
          <p:cNvSpPr/>
          <p:nvPr/>
        </p:nvSpPr>
        <p:spPr>
          <a:xfrm>
            <a:off x="7873051" y="1772816"/>
            <a:ext cx="504056" cy="2952328"/>
          </a:xfrm>
          <a:prstGeom prst="downArrow">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de-DE" sz="1400" dirty="0" smtClean="0">
                <a:solidFill>
                  <a:schemeClr val="bg1">
                    <a:lumMod val="50000"/>
                  </a:schemeClr>
                </a:solidFill>
              </a:rPr>
              <a:t>Ca. 12 Wochen</a:t>
            </a:r>
          </a:p>
        </p:txBody>
      </p:sp>
      <p:sp>
        <p:nvSpPr>
          <p:cNvPr id="18" name="Abgerundetes Rechteck 17"/>
          <p:cNvSpPr/>
          <p:nvPr/>
        </p:nvSpPr>
        <p:spPr>
          <a:xfrm>
            <a:off x="1331640" y="3501008"/>
            <a:ext cx="6408712" cy="57606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Vorbereitung der schulischen Gruppen auf das Abstimmungsgespräch</a:t>
            </a:r>
            <a:endParaRPr lang="de-DE" dirty="0">
              <a:solidFill>
                <a:schemeClr val="tx1"/>
              </a:solidFill>
            </a:endParaRPr>
          </a:p>
        </p:txBody>
      </p:sp>
      <p:cxnSp>
        <p:nvCxnSpPr>
          <p:cNvPr id="20" name="Gerade Verbindung mit Pfeil 19"/>
          <p:cNvCxnSpPr>
            <a:stCxn id="8" idx="2"/>
            <a:endCxn id="18" idx="0"/>
          </p:cNvCxnSpPr>
          <p:nvPr/>
        </p:nvCxnSpPr>
        <p:spPr>
          <a:xfrm>
            <a:off x="4535996" y="3212976"/>
            <a:ext cx="0" cy="28803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Abgerundetes Rechteck 23"/>
          <p:cNvSpPr/>
          <p:nvPr/>
        </p:nvSpPr>
        <p:spPr>
          <a:xfrm>
            <a:off x="1331640" y="5733256"/>
            <a:ext cx="6408712" cy="504056"/>
          </a:xfrm>
          <a:prstGeom prst="roundRect">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rPr>
              <a:t>ggf. Schulentwicklungsprozesse bis </a:t>
            </a:r>
            <a:r>
              <a:rPr lang="de-DE" dirty="0">
                <a:solidFill>
                  <a:schemeClr val="tx1"/>
                </a:solidFill>
              </a:rPr>
              <a:t>zur Hauptphase</a:t>
            </a:r>
          </a:p>
        </p:txBody>
      </p:sp>
      <p:sp>
        <p:nvSpPr>
          <p:cNvPr id="25" name="Pfeil nach unten 24"/>
          <p:cNvSpPr/>
          <p:nvPr/>
        </p:nvSpPr>
        <p:spPr>
          <a:xfrm>
            <a:off x="7886698" y="4869159"/>
            <a:ext cx="504056" cy="1368153"/>
          </a:xfrm>
          <a:prstGeom prst="downArrow">
            <a:avLst/>
          </a:prstGeom>
          <a:noFill/>
          <a:ln>
            <a:solidFill>
              <a:schemeClr val="bg1">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de-DE" sz="1400" dirty="0" smtClean="0">
                <a:solidFill>
                  <a:schemeClr val="bg1">
                    <a:lumMod val="50000"/>
                  </a:schemeClr>
                </a:solidFill>
              </a:rPr>
              <a:t>max. 2 Jahre</a:t>
            </a:r>
          </a:p>
        </p:txBody>
      </p:sp>
      <p:sp>
        <p:nvSpPr>
          <p:cNvPr id="14"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0556416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Vorphase: Abstimmungsgespräch</a:t>
            </a:r>
            <a:endParaRPr lang="de-DE" dirty="0"/>
          </a:p>
        </p:txBody>
      </p:sp>
      <p:sp>
        <p:nvSpPr>
          <p:cNvPr id="4" name="Rechteck 3"/>
          <p:cNvSpPr/>
          <p:nvPr/>
        </p:nvSpPr>
        <p:spPr>
          <a:xfrm>
            <a:off x="467544" y="1772816"/>
            <a:ext cx="8496944" cy="4503797"/>
          </a:xfrm>
          <a:prstGeom prst="rect">
            <a:avLst/>
          </a:prstGeom>
        </p:spPr>
        <p:txBody>
          <a:bodyPr wrap="square">
            <a:spAutoFit/>
          </a:bodyPr>
          <a:lstStyle/>
          <a:p>
            <a:r>
              <a:rPr lang="de-DE" sz="2000" dirty="0" smtClean="0"/>
              <a:t>Im </a:t>
            </a:r>
            <a:r>
              <a:rPr lang="de-DE" sz="2000" dirty="0"/>
              <a:t>Abstimmungsgespräch werden erörtert bzw. gemeinsam festgelegt</a:t>
            </a:r>
            <a:r>
              <a:rPr lang="de-DE" sz="2000" dirty="0" smtClean="0"/>
              <a:t>:</a:t>
            </a:r>
          </a:p>
          <a:p>
            <a:endParaRPr lang="de-DE" sz="1000" dirty="0" smtClean="0"/>
          </a:p>
          <a:p>
            <a:pPr marL="171450" indent="-171450">
              <a:lnSpc>
                <a:spcPts val="2800"/>
              </a:lnSpc>
              <a:buFont typeface="Arial" panose="020B0604020202020204" pitchFamily="34" charset="0"/>
              <a:buChar char="•"/>
            </a:pPr>
            <a:r>
              <a:rPr lang="de-DE" sz="2000" dirty="0" smtClean="0"/>
              <a:t> </a:t>
            </a:r>
            <a:r>
              <a:rPr lang="de-DE" sz="2000" b="1" dirty="0" smtClean="0"/>
              <a:t>Themen</a:t>
            </a:r>
            <a:r>
              <a:rPr lang="de-DE" sz="2000" dirty="0" smtClean="0"/>
              <a:t> </a:t>
            </a:r>
            <a:r>
              <a:rPr lang="de-DE" sz="2000" dirty="0"/>
              <a:t>und </a:t>
            </a:r>
            <a:r>
              <a:rPr lang="de-DE" sz="2000" b="1" dirty="0"/>
              <a:t>Fragestellungen</a:t>
            </a:r>
            <a:r>
              <a:rPr lang="de-DE" sz="2000" dirty="0"/>
              <a:t> der Schule für die </a:t>
            </a:r>
            <a:r>
              <a:rPr lang="de-DE" sz="2000" dirty="0" smtClean="0"/>
              <a:t>QA (ggf. mit Bezug  </a:t>
            </a:r>
            <a:br>
              <a:rPr lang="de-DE" sz="2000" dirty="0" smtClean="0"/>
            </a:br>
            <a:r>
              <a:rPr lang="de-DE" sz="2000" dirty="0" smtClean="0"/>
              <a:t> zur Zielvereinbarung einer vorausgegangenen QA) sowie </a:t>
            </a:r>
            <a:endParaRPr lang="de-DE" sz="2000" dirty="0"/>
          </a:p>
          <a:p>
            <a:pPr marL="171450" indent="-171450">
              <a:lnSpc>
                <a:spcPts val="2800"/>
              </a:lnSpc>
              <a:buFont typeface="Arial" panose="020B0604020202020204" pitchFamily="34" charset="0"/>
              <a:buChar char="•"/>
            </a:pPr>
            <a:r>
              <a:rPr lang="de-DE" sz="2000" dirty="0" smtClean="0"/>
              <a:t> ihre </a:t>
            </a:r>
            <a:r>
              <a:rPr lang="de-DE" sz="2000" b="1" dirty="0" smtClean="0"/>
              <a:t>Verortung</a:t>
            </a:r>
            <a:r>
              <a:rPr lang="de-DE" sz="2000" dirty="0" smtClean="0"/>
              <a:t> in den Kernkriterien und weiteren Analysekriterien des  </a:t>
            </a:r>
            <a:br>
              <a:rPr lang="de-DE" sz="2000" dirty="0" smtClean="0"/>
            </a:br>
            <a:r>
              <a:rPr lang="de-DE" sz="2000" dirty="0" smtClean="0"/>
              <a:t> </a:t>
            </a:r>
            <a:r>
              <a:rPr lang="de-DE" sz="2000" b="1" dirty="0" smtClean="0"/>
              <a:t>Qualitätstableaus NRW</a:t>
            </a:r>
            <a:endParaRPr lang="de-DE" sz="2000" b="1" dirty="0"/>
          </a:p>
          <a:p>
            <a:pPr marL="171450" indent="-171450">
              <a:lnSpc>
                <a:spcPts val="2800"/>
              </a:lnSpc>
              <a:buFont typeface="Arial" panose="020B0604020202020204" pitchFamily="34" charset="0"/>
              <a:buChar char="•"/>
            </a:pPr>
            <a:r>
              <a:rPr lang="de-DE" sz="2000" dirty="0" smtClean="0"/>
              <a:t> </a:t>
            </a:r>
            <a:r>
              <a:rPr lang="de-DE" sz="2000" b="1" dirty="0" smtClean="0"/>
              <a:t>Zeitraum</a:t>
            </a:r>
            <a:r>
              <a:rPr lang="de-DE" sz="2000" dirty="0" smtClean="0"/>
              <a:t> </a:t>
            </a:r>
            <a:r>
              <a:rPr lang="de-DE" sz="2000" dirty="0"/>
              <a:t>der </a:t>
            </a:r>
            <a:r>
              <a:rPr lang="de-DE" sz="2000" dirty="0" smtClean="0"/>
              <a:t>Hauptphase</a:t>
            </a:r>
            <a:endParaRPr lang="de-DE" sz="2000" dirty="0"/>
          </a:p>
          <a:p>
            <a:pPr marL="171450" indent="-171450">
              <a:lnSpc>
                <a:spcPts val="2800"/>
              </a:lnSpc>
              <a:buFont typeface="Arial" panose="020B0604020202020204" pitchFamily="34" charset="0"/>
              <a:buChar char="•"/>
            </a:pPr>
            <a:r>
              <a:rPr lang="de-DE" sz="2000" dirty="0" smtClean="0"/>
              <a:t> ggf</a:t>
            </a:r>
            <a:r>
              <a:rPr lang="de-DE" sz="2000" dirty="0"/>
              <a:t>. Leitthemen für die </a:t>
            </a:r>
            <a:r>
              <a:rPr lang="de-DE" sz="2000" dirty="0" smtClean="0"/>
              <a:t>Hauptphase</a:t>
            </a:r>
          </a:p>
          <a:p>
            <a:pPr marL="171450" indent="-171450">
              <a:lnSpc>
                <a:spcPts val="2800"/>
              </a:lnSpc>
              <a:buFont typeface="Arial" panose="020B0604020202020204" pitchFamily="34" charset="0"/>
              <a:buChar char="•"/>
            </a:pPr>
            <a:r>
              <a:rPr lang="de-DE" sz="2000" dirty="0" smtClean="0"/>
              <a:t> Gestaltung der </a:t>
            </a:r>
            <a:r>
              <a:rPr lang="de-DE" sz="2000" b="1" dirty="0" smtClean="0"/>
              <a:t>Schulbesuchstage</a:t>
            </a:r>
            <a:r>
              <a:rPr lang="de-DE" sz="2000" dirty="0" smtClean="0"/>
              <a:t> (ggf. Schulrundgang, </a:t>
            </a:r>
            <a:br>
              <a:rPr lang="de-DE" sz="2000" dirty="0" smtClean="0"/>
            </a:br>
            <a:r>
              <a:rPr lang="de-DE" sz="2000" dirty="0" smtClean="0"/>
              <a:t> Informationsveranstaltung)</a:t>
            </a:r>
            <a:endParaRPr lang="de-DE" sz="2000" dirty="0"/>
          </a:p>
          <a:p>
            <a:pPr marL="171450" indent="-171450">
              <a:lnSpc>
                <a:spcPts val="2800"/>
              </a:lnSpc>
              <a:buFont typeface="Arial" panose="020B0604020202020204" pitchFamily="34" charset="0"/>
              <a:buChar char="•"/>
            </a:pPr>
            <a:r>
              <a:rPr lang="de-DE" sz="2000" dirty="0" smtClean="0"/>
              <a:t> einzureichende </a:t>
            </a:r>
            <a:r>
              <a:rPr lang="de-DE" sz="2000" b="1" dirty="0" smtClean="0"/>
              <a:t>Dokumente</a:t>
            </a:r>
            <a:r>
              <a:rPr lang="de-DE" sz="2000" dirty="0" smtClean="0"/>
              <a:t> </a:t>
            </a:r>
            <a:r>
              <a:rPr lang="de-DE" sz="2000" dirty="0"/>
              <a:t>für die </a:t>
            </a:r>
            <a:r>
              <a:rPr lang="de-DE" sz="2000" dirty="0" smtClean="0"/>
              <a:t>Hauptphase</a:t>
            </a:r>
            <a:endParaRPr lang="de-DE" sz="2000" dirty="0"/>
          </a:p>
          <a:p>
            <a:pPr marL="171450" indent="-171450">
              <a:lnSpc>
                <a:spcPts val="2800"/>
              </a:lnSpc>
              <a:buFont typeface="Arial" panose="020B0604020202020204" pitchFamily="34" charset="0"/>
              <a:buChar char="•"/>
            </a:pPr>
            <a:r>
              <a:rPr lang="de-DE" sz="2000" dirty="0" smtClean="0"/>
              <a:t> ggf</a:t>
            </a:r>
            <a:r>
              <a:rPr lang="de-DE" sz="2000" dirty="0"/>
              <a:t>. Entscheidungen zu Maßnahmen der </a:t>
            </a:r>
            <a:r>
              <a:rPr lang="de-DE" sz="2000" dirty="0" smtClean="0"/>
              <a:t>Schulentwicklung</a:t>
            </a:r>
            <a:endParaRPr lang="de-DE" sz="2000" dirty="0"/>
          </a:p>
          <a:p>
            <a:pPr marL="171450" indent="-171450">
              <a:lnSpc>
                <a:spcPts val="2800"/>
              </a:lnSpc>
              <a:buFont typeface="Arial" panose="020B0604020202020204" pitchFamily="34" charset="0"/>
              <a:buChar char="•"/>
            </a:pPr>
            <a:r>
              <a:rPr lang="de-DE" sz="2000" dirty="0" smtClean="0"/>
              <a:t> ggf</a:t>
            </a:r>
            <a:r>
              <a:rPr lang="de-DE" sz="2000" dirty="0"/>
              <a:t>. Klärung von Unterstützungsbedarf</a:t>
            </a:r>
            <a:r>
              <a:rPr lang="de-DE" sz="2000" dirty="0" smtClean="0"/>
              <a:t>.</a:t>
            </a:r>
            <a:endParaRPr lang="de-DE" sz="2000" dirty="0"/>
          </a:p>
        </p:txBody>
      </p:sp>
      <p:sp>
        <p:nvSpPr>
          <p:cNvPr id="5"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8</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50803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Vorphase: Organisation des Abstimmungsgesprächs</a:t>
            </a:r>
            <a:endParaRPr lang="de-DE" dirty="0"/>
          </a:p>
        </p:txBody>
      </p:sp>
      <p:sp>
        <p:nvSpPr>
          <p:cNvPr id="4" name="Rechteck 3"/>
          <p:cNvSpPr/>
          <p:nvPr/>
        </p:nvSpPr>
        <p:spPr>
          <a:xfrm>
            <a:off x="467544" y="1988840"/>
            <a:ext cx="8640960" cy="3785652"/>
          </a:xfrm>
          <a:prstGeom prst="rect">
            <a:avLst/>
          </a:prstGeom>
        </p:spPr>
        <p:txBody>
          <a:bodyPr wrap="square">
            <a:spAutoFit/>
          </a:bodyPr>
          <a:lstStyle/>
          <a:p>
            <a:pPr>
              <a:tabLst>
                <a:tab pos="1611313" algn="l"/>
              </a:tabLst>
            </a:pPr>
            <a:r>
              <a:rPr lang="de-DE" sz="2000" dirty="0" smtClean="0"/>
              <a:t>Die Einladung erfolgt durch die Schule.</a:t>
            </a:r>
          </a:p>
          <a:p>
            <a:pPr>
              <a:tabLst>
                <a:tab pos="1611313" algn="l"/>
              </a:tabLst>
            </a:pPr>
            <a:r>
              <a:rPr lang="de-DE" sz="2000" dirty="0" smtClean="0"/>
              <a:t>Das Abstimmungsgespräch findet in der Schule statt.</a:t>
            </a:r>
          </a:p>
          <a:p>
            <a:pPr>
              <a:tabLst>
                <a:tab pos="1611313" algn="l"/>
              </a:tabLst>
            </a:pPr>
            <a:endParaRPr lang="de-DE" sz="2000" dirty="0" smtClean="0"/>
          </a:p>
          <a:p>
            <a:pPr>
              <a:tabLst>
                <a:tab pos="1611313" algn="l"/>
              </a:tabLst>
            </a:pPr>
            <a:r>
              <a:rPr lang="de-DE" sz="2000" dirty="0" smtClean="0"/>
              <a:t>Daran nehmen 	die Schulleitung, </a:t>
            </a:r>
            <a:br>
              <a:rPr lang="de-DE" sz="2000" dirty="0" smtClean="0"/>
            </a:br>
            <a:r>
              <a:rPr lang="de-DE" sz="2000" dirty="0" smtClean="0"/>
              <a:t>		das QA-Team, </a:t>
            </a:r>
          </a:p>
          <a:p>
            <a:pPr>
              <a:tabLst>
                <a:tab pos="1611313" algn="l"/>
              </a:tabLst>
            </a:pPr>
            <a:r>
              <a:rPr lang="de-DE" sz="2000" dirty="0" smtClean="0"/>
              <a:t>		die Schulformaufsicht,</a:t>
            </a:r>
          </a:p>
          <a:p>
            <a:pPr>
              <a:tabLst>
                <a:tab pos="1611313" algn="l"/>
              </a:tabLst>
            </a:pPr>
            <a:r>
              <a:rPr lang="de-DE" sz="2000" dirty="0" smtClean="0"/>
              <a:t>	   Vertretungen der Lehrkräfte, der Erziehungsberechtigten, 		der </a:t>
            </a:r>
            <a:r>
              <a:rPr lang="de-DE" sz="2000" dirty="0"/>
              <a:t>Schülerinnen und </a:t>
            </a:r>
            <a:r>
              <a:rPr lang="de-DE" sz="2000" dirty="0" smtClean="0"/>
              <a:t>Schüler sowie </a:t>
            </a:r>
          </a:p>
          <a:p>
            <a:pPr>
              <a:tabLst>
                <a:tab pos="1611313" algn="l"/>
              </a:tabLst>
            </a:pPr>
            <a:r>
              <a:rPr lang="de-DE" sz="2000" dirty="0"/>
              <a:t>	</a:t>
            </a:r>
            <a:r>
              <a:rPr lang="de-DE" sz="2000" dirty="0" smtClean="0"/>
              <a:t>	ggf. Vertretungen des Offenen Ganztags, der Dualen </a:t>
            </a:r>
          </a:p>
          <a:p>
            <a:pPr>
              <a:tabLst>
                <a:tab pos="1611313" algn="l"/>
              </a:tabLst>
            </a:pPr>
            <a:r>
              <a:rPr lang="de-DE" sz="2000" dirty="0"/>
              <a:t>	</a:t>
            </a:r>
            <a:r>
              <a:rPr lang="de-DE" sz="2000" dirty="0" smtClean="0"/>
              <a:t>	Partner, der Fortbildung und des Schulträgers teil.</a:t>
            </a:r>
          </a:p>
          <a:p>
            <a:pPr>
              <a:tabLst>
                <a:tab pos="1611313" algn="l"/>
              </a:tabLst>
            </a:pPr>
            <a:endParaRPr lang="de-DE" sz="2000" dirty="0" smtClean="0"/>
          </a:p>
          <a:p>
            <a:pPr>
              <a:tabLst>
                <a:tab pos="1611313" algn="l"/>
              </a:tabLst>
            </a:pPr>
            <a:r>
              <a:rPr lang="de-DE" sz="2000" dirty="0" smtClean="0"/>
              <a:t>Die Moderation sowie die Protokollführung liegen beim QA-Team.</a:t>
            </a:r>
          </a:p>
        </p:txBody>
      </p:sp>
      <p:sp>
        <p:nvSpPr>
          <p:cNvPr id="5" name="Foliennummernplatzhalter 13"/>
          <p:cNvSpPr>
            <a:spLocks noGrp="1"/>
          </p:cNvSpPr>
          <p:nvPr>
            <p:ph type="sldNum" sz="quarter" idx="4"/>
          </p:nvPr>
        </p:nvSpPr>
        <p:spPr>
          <a:xfrm>
            <a:off x="539752" y="6506153"/>
            <a:ext cx="288925" cy="341312"/>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D3278329-9FFB-4C2A-9862-6E9ADDD3B7E9}" type="slidenum">
              <a:rPr kumimoji="0" lang="de-DE" altLang="de-DE" sz="800" b="0" i="0" u="none" strike="noStrike" kern="1200" cap="none" spc="0" normalizeH="0" baseline="0" noProof="0" smtClean="0">
                <a:ln>
                  <a:noFill/>
                </a:ln>
                <a:solidFill>
                  <a:srgbClr val="000000"/>
                </a:solidFill>
                <a:effectLst/>
                <a:uLnTx/>
                <a:uFillTx/>
                <a:latin typeface="Arial"/>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9</a:t>
            </a:fld>
            <a:endParaRPr kumimoji="0" lang="de-DE" altLang="de-DE" sz="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527146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PPT_Vorlage_MSW_QA - blau">
  <a:themeElements>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fontScheme name="NRW_PowerPoint">
      <a:majorFont>
        <a:latin typeface="Arial-BoldMT"/>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chemeClr val="tx1"/>
          </a:solidFill>
        </a:ln>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arrow"/>
        </a:ln>
      </a:spPr>
      <a:bodyPr/>
      <a:lstStyle/>
      <a:style>
        <a:lnRef idx="1">
          <a:schemeClr val="accent1"/>
        </a:lnRef>
        <a:fillRef idx="0">
          <a:schemeClr val="accent1"/>
        </a:fillRef>
        <a:effectRef idx="0">
          <a:schemeClr val="accent1"/>
        </a:effectRef>
        <a:fontRef idx="minor">
          <a:schemeClr val="tx1"/>
        </a:fontRef>
      </a:style>
    </a:lnDef>
  </a:objectDefaults>
  <a:extraClrSchemeLst>
    <a:extraClrScheme>
      <a:clrScheme name="NRW_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RW_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RW_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RW_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RW_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RW_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RW_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RW_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RW_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RW_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RW_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RW_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NRW_PowerPoint">
  <a:themeElements>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fontScheme name="NRW_PowerPoint">
      <a:majorFont>
        <a:latin typeface="Arial-BoldMT"/>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RW_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RW_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RW_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RW_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RW_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RW_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RW_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RW_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RW_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RW_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RW_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RW_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4_PPT_Vorlage_MSW_QA - blau">
  <a:themeElements>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fontScheme name="NRW_PowerPoint">
      <a:majorFont>
        <a:latin typeface="Arial-BoldMT"/>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RW_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RW_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RW_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RW_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RW_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RW_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RW_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RW_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RW_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RW_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RW_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RW_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Sommertagung 2020 2020_06_23_MSB Entwurf QT.pptx [Schreibgeschützt]" id="{B930A6B4-025C-4AB1-B204-8292753ECAB6}" vid="{37DC8540-3295-471F-A2AB-37D86C19D24F}"/>
    </a:ext>
  </a:extLst>
</a:theme>
</file>

<file path=ppt/theme/theme4.xml><?xml version="1.0" encoding="utf-8"?>
<a:theme xmlns:a="http://schemas.openxmlformats.org/drawingml/2006/main" name="1_PPT_Vorlage_MSW_QA - blau">
  <a:themeElements>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fontScheme name="NRW_PowerPoint">
      <a:majorFont>
        <a:latin typeface="Arial-BoldMT"/>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NRW_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RW_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RW_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RW_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RW_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RW_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RW_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RW_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RW_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RW_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RW_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RW_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RW_PowerPoint 13">
        <a:dk1>
          <a:srgbClr val="000000"/>
        </a:dk1>
        <a:lt1>
          <a:srgbClr val="FFFFFF"/>
        </a:lt1>
        <a:dk2>
          <a:srgbClr val="E2001A"/>
        </a:dk2>
        <a:lt2>
          <a:srgbClr val="009036"/>
        </a:lt2>
        <a:accent1>
          <a:srgbClr val="ACACAC"/>
        </a:accent1>
        <a:accent2>
          <a:srgbClr val="F29400"/>
        </a:accent2>
        <a:accent3>
          <a:srgbClr val="FFFFFF"/>
        </a:accent3>
        <a:accent4>
          <a:srgbClr val="000000"/>
        </a:accent4>
        <a:accent5>
          <a:srgbClr val="D2D2D2"/>
        </a:accent5>
        <a:accent6>
          <a:srgbClr val="DB8600"/>
        </a:accent6>
        <a:hlink>
          <a:srgbClr val="B1C800"/>
        </a:hlink>
        <a:folHlink>
          <a:srgbClr val="E7511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3967</Words>
  <Application>Microsoft Office PowerPoint</Application>
  <PresentationFormat>Bildschirmpräsentation (4:3)</PresentationFormat>
  <Paragraphs>419</Paragraphs>
  <Slides>35</Slides>
  <Notes>32</Notes>
  <HiddenSlides>4</HiddenSlides>
  <MMClips>0</MMClips>
  <ScaleCrop>false</ScaleCrop>
  <HeadingPairs>
    <vt:vector size="8" baseType="variant">
      <vt:variant>
        <vt:lpstr>Verwendete Schriftarten</vt:lpstr>
      </vt:variant>
      <vt:variant>
        <vt:i4>9</vt:i4>
      </vt:variant>
      <vt:variant>
        <vt:lpstr>Design</vt:lpstr>
      </vt:variant>
      <vt:variant>
        <vt:i4>4</vt:i4>
      </vt:variant>
      <vt:variant>
        <vt:lpstr>Eingebettete OLE-Server</vt:lpstr>
      </vt:variant>
      <vt:variant>
        <vt:i4>1</vt:i4>
      </vt:variant>
      <vt:variant>
        <vt:lpstr>Folientitel</vt:lpstr>
      </vt:variant>
      <vt:variant>
        <vt:i4>35</vt:i4>
      </vt:variant>
    </vt:vector>
  </HeadingPairs>
  <TitlesOfParts>
    <vt:vector size="49" baseType="lpstr">
      <vt:lpstr>ＭＳ Ｐゴシック</vt:lpstr>
      <vt:lpstr>Arial</vt:lpstr>
      <vt:lpstr>Arial-BoldMT</vt:lpstr>
      <vt:lpstr>Calibri</vt:lpstr>
      <vt:lpstr>Symbol</vt:lpstr>
      <vt:lpstr>Tahoma</vt:lpstr>
      <vt:lpstr>Times</vt:lpstr>
      <vt:lpstr>Times New Roman</vt:lpstr>
      <vt:lpstr>Wingdings</vt:lpstr>
      <vt:lpstr>PPT_Vorlage_MSW_QA - blau</vt:lpstr>
      <vt:lpstr>1_NRW_PowerPoint</vt:lpstr>
      <vt:lpstr>4_PPT_Vorlage_MSW_QA - blau</vt:lpstr>
      <vt:lpstr>1_PPT_Vorlage_MSW_QA - blau</vt:lpstr>
      <vt:lpstr>Bitmap-Bild</vt:lpstr>
      <vt:lpstr>Hinweise zur Nutzung der Präsentation</vt:lpstr>
      <vt:lpstr>Informationen zur Qualitätsanalyse in Nordrhein-Westfalen</vt:lpstr>
      <vt:lpstr>Aufgaben / Ziele der Qualitätsanalyse</vt:lpstr>
      <vt:lpstr>Rechtliche Grundlagen</vt:lpstr>
      <vt:lpstr>    </vt:lpstr>
      <vt:lpstr>Ablauf der Qualitätsanalyse </vt:lpstr>
      <vt:lpstr>Ablauf der Qualitätsanalyse - Vorphase</vt:lpstr>
      <vt:lpstr>Vorphase: Abstimmungsgespräch</vt:lpstr>
      <vt:lpstr>Vorphase: Organisation des Abstimmungsgesprächs</vt:lpstr>
      <vt:lpstr>Ablauf der Qualitätsanalyse - Hauptphase</vt:lpstr>
      <vt:lpstr>Trennfolie</vt:lpstr>
      <vt:lpstr>PowerPoint-Präsentation</vt:lpstr>
      <vt:lpstr>PowerPoint-Präsentation</vt:lpstr>
      <vt:lpstr>Das Qualitätstableau NRW</vt:lpstr>
      <vt:lpstr>Aufbau des Qualitätstableaus NRW </vt:lpstr>
      <vt:lpstr>Aufbau des Qualitätstableaus NRW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Informationen zur Qualitätsanalyse in Nordrhein-Westfalen</vt:lpstr>
    </vt:vector>
  </TitlesOfParts>
  <Company>MSB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Präsentation zur QA für Schulleitungen</dc:title>
  <dc:creator>MSB - Qualitätsanalyse</dc:creator>
  <cp:lastModifiedBy>Hahn, Grit</cp:lastModifiedBy>
  <cp:revision>491</cp:revision>
  <cp:lastPrinted>2017-06-28T07:28:33Z</cp:lastPrinted>
  <dcterms:created xsi:type="dcterms:W3CDTF">2013-11-09T09:21:34Z</dcterms:created>
  <dcterms:modified xsi:type="dcterms:W3CDTF">2022-01-17T08:53:12Z</dcterms:modified>
</cp:coreProperties>
</file>