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50" r:id="rId2"/>
  </p:sldMasterIdLst>
  <p:notesMasterIdLst>
    <p:notesMasterId r:id="rId13"/>
  </p:notesMasterIdLst>
  <p:handoutMasterIdLst>
    <p:handoutMasterId r:id="rId14"/>
  </p:handoutMasterIdLst>
  <p:sldIdLst>
    <p:sldId id="258" r:id="rId3"/>
    <p:sldId id="275" r:id="rId4"/>
    <p:sldId id="264" r:id="rId5"/>
    <p:sldId id="266" r:id="rId6"/>
    <p:sldId id="268" r:id="rId7"/>
    <p:sldId id="270" r:id="rId8"/>
    <p:sldId id="263" r:id="rId9"/>
    <p:sldId id="272" r:id="rId10"/>
    <p:sldId id="274" r:id="rId11"/>
    <p:sldId id="276" r:id="rId12"/>
  </p:sldIdLst>
  <p:sldSz cx="9144000" cy="5143500" type="screen16x9"/>
  <p:notesSz cx="6858000" cy="91440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Geneva" pitchFamily="-112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Geneva" pitchFamily="-112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Geneva" pitchFamily="-112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Geneva" pitchFamily="-112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Geneva" pitchFamily="-112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Geneva" pitchFamily="-112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Geneva" pitchFamily="-112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Geneva" pitchFamily="-112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Geneva" pitchFamily="-112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98">
          <p15:clr>
            <a:srgbClr val="A4A3A4"/>
          </p15:clr>
        </p15:guide>
        <p15:guide id="2" orient="horz" pos="2164">
          <p15:clr>
            <a:srgbClr val="A4A3A4"/>
          </p15:clr>
        </p15:guide>
        <p15:guide id="3" pos="1927">
          <p15:clr>
            <a:srgbClr val="A4A3A4"/>
          </p15:clr>
        </p15:guide>
        <p15:guide id="4" pos="3833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sse, Kristine" initials="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EEEEEE"/>
    <a:srgbClr val="EFF4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Helle Formatvorlage 1 - Akz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Helle Formatvorlage 3 - Akz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2838BEF-8BB2-4498-84A7-C5851F593DF1}" styleName="Mittlere Formatvorlage 4 - Akz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76" y="78"/>
      </p:cViewPr>
      <p:guideLst>
        <p:guide orient="horz" pos="1098"/>
        <p:guide orient="horz" pos="2164"/>
        <p:guide pos="1927"/>
        <p:guide pos="383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7236144-8A2D-45B8-A18D-49D3518F1066}" type="datetime1">
              <a:rPr lang="de-DE" altLang="de-DE"/>
              <a:pPr>
                <a:defRPr/>
              </a:pPr>
              <a:t>22.02.2023</a:t>
            </a:fld>
            <a:endParaRPr lang="de-DE" alt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00F72DE-F8E1-4571-B1B6-82C1D0113009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noProof="0" smtClean="0"/>
              <a:t>Textmasterformate durch Klicken bearbeiten</a:t>
            </a:r>
          </a:p>
          <a:p>
            <a:pPr lvl="1"/>
            <a:r>
              <a:rPr lang="de-DE" altLang="de-DE" noProof="0" smtClean="0"/>
              <a:t>Zweite Ebene</a:t>
            </a:r>
          </a:p>
          <a:p>
            <a:pPr lvl="2"/>
            <a:r>
              <a:rPr lang="de-DE" altLang="de-DE" noProof="0" smtClean="0"/>
              <a:t>Dritte Ebene</a:t>
            </a:r>
          </a:p>
          <a:p>
            <a:pPr lvl="3"/>
            <a:r>
              <a:rPr lang="de-DE" altLang="de-DE" noProof="0" smtClean="0"/>
              <a:t>Vierte Ebene</a:t>
            </a:r>
          </a:p>
          <a:p>
            <a:pPr lvl="4"/>
            <a:r>
              <a:rPr lang="de-DE" altLang="de-DE" noProof="0" smtClean="0"/>
              <a:t>Fünfte Ebene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6DE5870-3097-47FE-A20F-31D448A6B55D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48" charset="0"/>
        <a:ea typeface="Geneva" pitchFamily="48" charset="-128"/>
        <a:cs typeface="Geneva" pitchFamily="48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48" charset="0"/>
        <a:ea typeface="Geneva" pitchFamily="4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48" charset="0"/>
        <a:ea typeface="Geneva" pitchFamily="4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48" charset="0"/>
        <a:ea typeface="Geneva" pitchFamily="4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48" charset="0"/>
        <a:ea typeface="Geneva" pitchFamily="4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Geneva" pitchFamily="-112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Geneva" pitchFamily="-112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Geneva" pitchFamily="-112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Geneva" pitchFamily="-112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Geneva" pitchFamily="-112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Geneva" pitchFamily="-112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Geneva" pitchFamily="-112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Geneva" pitchFamily="-112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Geneva" pitchFamily="-112" charset="-128"/>
              </a:defRPr>
            </a:lvl9pPr>
          </a:lstStyle>
          <a:p>
            <a:pPr>
              <a:spcBef>
                <a:spcPct val="0"/>
              </a:spcBef>
            </a:pPr>
            <a:fld id="{2A966C44-F8E9-4D4D-A250-3E8704349674}" type="slidenum">
              <a:rPr lang="de-DE" altLang="de-DE" smtClean="0"/>
              <a:pPr>
                <a:spcBef>
                  <a:spcPct val="0"/>
                </a:spcBef>
              </a:pPr>
              <a:t>1</a:t>
            </a:fld>
            <a:endParaRPr lang="de-DE" altLang="de-DE" smtClean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 smtClean="0">
              <a:latin typeface="Arial" panose="020B0604020202020204" pitchFamily="34" charset="0"/>
              <a:ea typeface="Geneva" pitchFamily="-112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7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altLang="de-DE" smtClean="0">
                <a:latin typeface="Arial" panose="020B0604020202020204" pitchFamily="34" charset="0"/>
                <a:ea typeface="Geneva" pitchFamily="-112" charset="-128"/>
              </a:rPr>
              <a:t>Prompt war: Humanoider Roboter als Lehrer in einem Klassenzimmer als Ölgemälde</a:t>
            </a:r>
          </a:p>
        </p:txBody>
      </p:sp>
      <p:sp>
        <p:nvSpPr>
          <p:cNvPr id="1126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-112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-112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-112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-112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-112" charset="-128"/>
              </a:defRPr>
            </a:lvl9pPr>
          </a:lstStyle>
          <a:p>
            <a:fld id="{1912101C-B723-4F3F-B2F8-318B4E6F5D80}" type="slidenum">
              <a:rPr lang="de-DE" altLang="de-DE" smtClean="0"/>
              <a:pPr/>
              <a:t>5</a:t>
            </a:fld>
            <a:endParaRPr lang="de-DE" altLang="de-D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smtClean="0"/>
              <a:t>Handlungsleitfaden zum Umgang mit textgenerierender KI</a:t>
            </a:r>
            <a:endParaRPr lang="de-DE" altLang="de-DE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7BBC2F-4AAF-4B2D-B52D-5C8910B53B42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559322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39750" y="1545433"/>
            <a:ext cx="3956050" cy="3078956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7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sz="half" idx="12"/>
          </p:nvPr>
        </p:nvSpPr>
        <p:spPr>
          <a:xfrm>
            <a:off x="4749800" y="1574008"/>
            <a:ext cx="3956050" cy="3078956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7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smtClean="0"/>
              <a:t>Handlungsleitfaden zum Umgang mit textgenerierender KI</a:t>
            </a:r>
            <a:endParaRPr lang="de-DE" altLang="de-DE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342A6A-FF43-4A3D-8F5D-66378B70D221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588033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smtClean="0"/>
              <a:t>Handlungsleitfaden zum Umgang mit textgenerierender KI</a:t>
            </a:r>
            <a:endParaRPr lang="de-DE" altLang="de-DE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7ADBF8-A0C6-40DA-BDC9-6A939B17F29A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758201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1257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Relationship Id="rId14" Type="http://schemas.openxmlformats.org/officeDocument/2006/relationships/image" Target="NUL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719138"/>
            <a:ext cx="8064500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470025"/>
            <a:ext cx="8064500" cy="307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Textmasterformate durch Klicken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</p:txBody>
      </p:sp>
      <p:sp>
        <p:nvSpPr>
          <p:cNvPr id="10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38213" y="4887913"/>
            <a:ext cx="4176712" cy="25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800" b="1"/>
            </a:lvl1pPr>
          </a:lstStyle>
          <a:p>
            <a:pPr>
              <a:defRPr/>
            </a:pPr>
            <a:r>
              <a:rPr lang="de-DE" altLang="de-DE" smtClean="0"/>
              <a:t>Handlungsleitfaden zum Umgang mit textgenerierender KI</a:t>
            </a:r>
            <a:endParaRPr lang="de-DE" altLang="de-DE"/>
          </a:p>
        </p:txBody>
      </p:sp>
      <p:sp>
        <p:nvSpPr>
          <p:cNvPr id="11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77850" y="4887913"/>
            <a:ext cx="288925" cy="25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800" b="1"/>
            </a:lvl1pPr>
          </a:lstStyle>
          <a:p>
            <a:pPr>
              <a:defRPr/>
            </a:pPr>
            <a:fld id="{0BE62B43-41B7-4A3E-BD2B-0BBAD55118C7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361258" y="182644"/>
            <a:ext cx="2627604" cy="53649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+mj-lt"/>
          <a:ea typeface="Geneva" pitchFamily="48" charset="-128"/>
          <a:cs typeface="Geneva" pitchFamily="48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-BoldMT" charset="0"/>
          <a:ea typeface="Geneva" pitchFamily="48" charset="-128"/>
          <a:cs typeface="Geneva" pitchFamily="48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-BoldMT" charset="0"/>
          <a:ea typeface="Geneva" pitchFamily="48" charset="-128"/>
          <a:cs typeface="Geneva" pitchFamily="48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-BoldMT" charset="0"/>
          <a:ea typeface="Geneva" pitchFamily="48" charset="-128"/>
          <a:cs typeface="Geneva" pitchFamily="48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-BoldMT" charset="0"/>
          <a:ea typeface="Geneva" pitchFamily="48" charset="-128"/>
          <a:cs typeface="Geneva" pitchFamily="48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-BoldM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-BoldM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-BoldM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-BoldMT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  <a:ea typeface="Geneva" pitchFamily="48" charset="-128"/>
          <a:cs typeface="Geneva" pitchFamily="48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Geneva" pitchFamily="48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700">
          <a:solidFill>
            <a:schemeClr val="tx1"/>
          </a:solidFill>
          <a:latin typeface="+mn-lt"/>
          <a:ea typeface="Geneva" pitchFamily="48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48" charset="0"/>
          <a:ea typeface="Geneva" pitchFamily="48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48" charset="0"/>
          <a:ea typeface="Geneva" pitchFamily="48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48" charset="0"/>
          <a:ea typeface="Geneva" pitchFamily="48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48" charset="0"/>
          <a:ea typeface="Geneva" pitchFamily="48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48" charset="0"/>
          <a:ea typeface="Geneva" pitchFamily="48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48" charset="0"/>
          <a:ea typeface="Geneva" pitchFamily="48" charset="-128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927439"/>
            <a:ext cx="8064500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 smtClean="0"/>
              <a:t>Titelmasterformat durch Klicken bearbeiten</a:t>
            </a:r>
          </a:p>
        </p:txBody>
      </p:sp>
      <p:sp>
        <p:nvSpPr>
          <p:cNvPr id="205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876550"/>
            <a:ext cx="8229600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72000" rIns="91440" bIns="45720" numCol="1" anchor="t" anchorCtr="0" compatLnSpc="1">
            <a:prstTxWarp prst="textNoShape">
              <a:avLst/>
            </a:prstTxWarp>
          </a:bodyPr>
          <a:lstStyle/>
          <a:p>
            <a:pPr lvl="1"/>
            <a:r>
              <a:rPr lang="de-DE" altLang="de-DE" smtClean="0"/>
              <a:t>Titel</a:t>
            </a:r>
          </a:p>
          <a:p>
            <a:pPr lvl="2"/>
            <a:r>
              <a:rPr lang="de-DE" altLang="de-DE" smtClean="0"/>
              <a:t>Untertitel</a:t>
            </a:r>
          </a:p>
          <a:p>
            <a:pPr lvl="3"/>
            <a:r>
              <a:rPr lang="de-DE" altLang="de-DE" smtClean="0"/>
              <a:t>Ort, Datum</a:t>
            </a:r>
          </a:p>
        </p:txBody>
      </p:sp>
      <p:pic>
        <p:nvPicPr>
          <p:cNvPr id="6" name="Graphic 9">
            <a:extLst>
              <a:ext uri="{FF2B5EF4-FFF2-40B4-BE49-F238E27FC236}">
                <a16:creationId xmlns:a16="http://schemas.microsoft.com/office/drawing/2014/main" id="{FF52A77E-DE72-7DCF-5465-67B0F315B5D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194108" y="186334"/>
            <a:ext cx="2627312" cy="53756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+mj-lt"/>
          <a:ea typeface="Geneva" pitchFamily="48" charset="-128"/>
          <a:cs typeface="Geneva" pitchFamily="48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-BoldMT" charset="0"/>
          <a:ea typeface="Geneva" pitchFamily="48" charset="-128"/>
          <a:cs typeface="Geneva" pitchFamily="48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-BoldMT" charset="0"/>
          <a:ea typeface="Geneva" pitchFamily="48" charset="-128"/>
          <a:cs typeface="Geneva" pitchFamily="48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-BoldMT" charset="0"/>
          <a:ea typeface="Geneva" pitchFamily="48" charset="-128"/>
          <a:cs typeface="Geneva" pitchFamily="48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-BoldMT" charset="0"/>
          <a:ea typeface="Geneva" pitchFamily="48" charset="-128"/>
          <a:cs typeface="Geneva" pitchFamily="48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-BoldM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-BoldM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-BoldM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-BoldMT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1600" b="1">
          <a:solidFill>
            <a:schemeClr val="tx1"/>
          </a:solidFill>
          <a:latin typeface="+mn-lt"/>
          <a:ea typeface="Geneva" pitchFamily="48" charset="-128"/>
          <a:cs typeface="Geneva" pitchFamily="48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3000" b="1">
          <a:solidFill>
            <a:schemeClr val="tx1"/>
          </a:solidFill>
          <a:latin typeface="+mj-lt"/>
          <a:ea typeface="Geneva" pitchFamily="48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j-lt"/>
          <a:ea typeface="Geneva" pitchFamily="48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j-lt"/>
          <a:ea typeface="Geneva" pitchFamily="48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pitchFamily="48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pitchFamily="48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pitchFamily="48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pitchFamily="48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pitchFamily="48" charset="-128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chulministerium.nrw/textgenerierende-ki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/>
          <p:cNvSpPr>
            <a:spLocks noChangeArrowheads="1"/>
          </p:cNvSpPr>
          <p:nvPr/>
        </p:nvSpPr>
        <p:spPr bwMode="auto">
          <a:xfrm>
            <a:off x="3280041" y="1634121"/>
            <a:ext cx="5371834" cy="3104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Geneva" pitchFamily="-112" charset="-128"/>
              </a:defRPr>
            </a:lvl1pPr>
            <a:lvl2pPr marL="37931725" indent="-37474525">
              <a:spcBef>
                <a:spcPct val="20000"/>
              </a:spcBef>
              <a:defRPr sz="3000" b="1">
                <a:solidFill>
                  <a:schemeClr val="tx1"/>
                </a:solidFill>
                <a:latin typeface="Arial-BoldMT" charset="0"/>
                <a:ea typeface="Geneva" pitchFamily="-112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-BoldMT" charset="0"/>
                <a:ea typeface="Geneva" pitchFamily="-112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-BoldMT" charset="0"/>
                <a:ea typeface="Geneva" pitchFamily="-112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Geneva" pitchFamily="-11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Geneva" pitchFamily="-11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Geneva" pitchFamily="-11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Geneva" pitchFamily="-11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Geneva" pitchFamily="-112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de-DE" altLang="de-DE" sz="2800" dirty="0"/>
              <a:t>Handlungsleitfaden zum Umgang mit textgenerierenden KI-Systemen </a:t>
            </a:r>
            <a:r>
              <a:rPr lang="de-DE" altLang="de-DE" sz="3200" dirty="0"/>
              <a:t/>
            </a:r>
            <a:br>
              <a:rPr lang="de-DE" altLang="de-DE" sz="3200" dirty="0"/>
            </a:br>
            <a:r>
              <a:rPr lang="de-DE" altLang="de-DE" sz="3200" b="0" dirty="0"/>
              <a:t/>
            </a:r>
            <a:br>
              <a:rPr lang="de-DE" altLang="de-DE" sz="3200" b="0" dirty="0"/>
            </a:br>
            <a:r>
              <a:rPr lang="de-DE" altLang="de-DE" sz="1400" b="0" dirty="0"/>
              <a:t>Februar 2023</a:t>
            </a:r>
            <a:r>
              <a:rPr lang="de-DE" altLang="de-DE" sz="3200" b="0" dirty="0"/>
              <a:t/>
            </a:r>
            <a:br>
              <a:rPr lang="de-DE" altLang="de-DE" sz="3200" b="0" dirty="0"/>
            </a:br>
            <a:r>
              <a:rPr lang="de-DE" altLang="de-DE" sz="2000" b="0" dirty="0"/>
              <a:t/>
            </a:r>
            <a:br>
              <a:rPr lang="de-DE" altLang="de-DE" sz="2000" b="0" dirty="0"/>
            </a:br>
            <a:endParaRPr lang="de-DE" altLang="de-DE" b="0" dirty="0">
              <a:latin typeface="Arial-BoldMT" charset="0"/>
            </a:endParaRPr>
          </a:p>
        </p:txBody>
      </p:sp>
      <p:pic>
        <p:nvPicPr>
          <p:cNvPr id="3" name="Picture Placeholder 8" descr="Fahne des Bundeslandes Nordrhein-Westfalen vor blauem Himmel">
            <a:extLst>
              <a:ext uri="{FF2B5EF4-FFF2-40B4-BE49-F238E27FC236}">
                <a16:creationId xmlns:a16="http://schemas.microsoft.com/office/drawing/2014/main" id="{1D031AEA-AD89-094A-9208-5FE7D8D9C07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3" r="213"/>
          <a:stretch/>
        </p:blipFill>
        <p:spPr>
          <a:xfrm>
            <a:off x="147484" y="351217"/>
            <a:ext cx="2835275" cy="47281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 smtClean="0">
                <a:ea typeface="Geneva" pitchFamily="-112" charset="-128"/>
              </a:rPr>
              <a:t>Unterstützungsmaterialien </a:t>
            </a:r>
          </a:p>
        </p:txBody>
      </p:sp>
      <p:sp>
        <p:nvSpPr>
          <p:cNvPr id="16387" name="Inhaltsplatzhalter 2"/>
          <p:cNvSpPr>
            <a:spLocks noGrp="1"/>
          </p:cNvSpPr>
          <p:nvPr>
            <p:ph sz="half" idx="1"/>
          </p:nvPr>
        </p:nvSpPr>
        <p:spPr>
          <a:xfrm>
            <a:off x="539750" y="1546225"/>
            <a:ext cx="7462838" cy="3078163"/>
          </a:xfrm>
        </p:spPr>
        <p:txBody>
          <a:bodyPr/>
          <a:lstStyle/>
          <a:p>
            <a:pPr marL="0" indent="0">
              <a:buNone/>
            </a:pPr>
            <a:r>
              <a:rPr lang="de-DE" altLang="de-DE" dirty="0" smtClean="0">
                <a:ea typeface="Geneva" pitchFamily="-112" charset="-128"/>
              </a:rPr>
              <a:t>Im Bildungsportal unter</a:t>
            </a:r>
          </a:p>
          <a:p>
            <a:pPr marL="0" indent="0">
              <a:buNone/>
            </a:pPr>
            <a:endParaRPr lang="de-DE" altLang="de-DE" dirty="0">
              <a:ea typeface="Geneva" pitchFamily="-112" charset="-128"/>
            </a:endParaRPr>
          </a:p>
          <a:p>
            <a:pPr marL="0" indent="0" algn="ctr">
              <a:buNone/>
            </a:pPr>
            <a:r>
              <a:rPr lang="de-DE" dirty="0" smtClean="0">
                <a:hlinkClick r:id="rId2"/>
              </a:rPr>
              <a:t>https</a:t>
            </a:r>
            <a:r>
              <a:rPr lang="de-DE" dirty="0">
                <a:hlinkClick r:id="rId2"/>
              </a:rPr>
              <a:t>://www.schulministerium.nrw/textgenerierende-ki</a:t>
            </a:r>
            <a:endParaRPr lang="de-DE" altLang="de-DE" dirty="0" smtClean="0">
              <a:ea typeface="Geneva" pitchFamily="-112" charset="-128"/>
            </a:endParaRPr>
          </a:p>
          <a:p>
            <a:pPr marL="0" indent="0">
              <a:buNone/>
            </a:pPr>
            <a:endParaRPr lang="de-DE" altLang="de-DE" dirty="0" smtClean="0">
              <a:ea typeface="Geneva" pitchFamily="-112" charset="-128"/>
            </a:endParaRPr>
          </a:p>
          <a:p>
            <a:pPr>
              <a:buFont typeface="Wingdings" panose="05000000000000000000" pitchFamily="2" charset="2"/>
              <a:buChar char="à"/>
            </a:pPr>
            <a:r>
              <a:rPr lang="de-DE" altLang="de-DE" dirty="0" smtClean="0">
                <a:ea typeface="Geneva" pitchFamily="-112" charset="-128"/>
              </a:rPr>
              <a:t>Handlungsleitfaden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de-DE" altLang="de-DE" dirty="0" smtClean="0">
                <a:ea typeface="Geneva" pitchFamily="-112" charset="-128"/>
              </a:rPr>
              <a:t>Moodle-Kurs</a:t>
            </a:r>
            <a:endParaRPr lang="de-DE" altLang="de-DE" dirty="0" smtClean="0">
              <a:solidFill>
                <a:srgbClr val="00B0F0"/>
              </a:solidFill>
              <a:ea typeface="Geneva" pitchFamily="-112" charset="-128"/>
            </a:endParaRPr>
          </a:p>
          <a:p>
            <a:pPr>
              <a:buFont typeface="Wingdings" panose="05000000000000000000" pitchFamily="2" charset="2"/>
              <a:buChar char="à"/>
            </a:pPr>
            <a:r>
              <a:rPr lang="de-DE" altLang="de-DE" dirty="0" smtClean="0">
                <a:ea typeface="Geneva" pitchFamily="-112" charset="-128"/>
              </a:rPr>
              <a:t>Vortrag </a:t>
            </a:r>
            <a:r>
              <a:rPr lang="de-DE" altLang="de-DE" dirty="0">
                <a:ea typeface="Geneva" pitchFamily="-112" charset="-128"/>
              </a:rPr>
              <a:t>von Frau Prof. Weßels</a:t>
            </a:r>
          </a:p>
          <a:p>
            <a:endParaRPr lang="de-DE" altLang="de-DE" dirty="0">
              <a:ea typeface="Geneva" pitchFamily="-112" charset="-128"/>
            </a:endParaRPr>
          </a:p>
          <a:p>
            <a:endParaRPr lang="de-DE" altLang="de-DE" dirty="0" smtClean="0">
              <a:ea typeface="Geneva" pitchFamily="-112" charset="-128"/>
            </a:endParaRPr>
          </a:p>
        </p:txBody>
      </p:sp>
      <p:sp>
        <p:nvSpPr>
          <p:cNvPr id="16388" name="Fußzeilenplatzhalter 4"/>
          <p:cNvSpPr>
            <a:spLocks noGrp="1"/>
          </p:cNvSpPr>
          <p:nvPr>
            <p:ph type="ftr" sz="quarter" idx="13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-BoldMT" charset="0"/>
                <a:ea typeface="Geneva" pitchFamily="-112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-BoldMT" charset="0"/>
                <a:ea typeface="Geneva" pitchFamily="-112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700">
                <a:solidFill>
                  <a:schemeClr val="tx1"/>
                </a:solidFill>
                <a:latin typeface="Arial-BoldMT" charset="0"/>
                <a:ea typeface="Geneva" pitchFamily="-112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Geneva" pitchFamily="-112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Geneva" pitchFamily="-11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Geneva" pitchFamily="-11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Geneva" pitchFamily="-11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Geneva" pitchFamily="-11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Geneva" pitchFamily="-112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800" smtClean="0">
                <a:latin typeface="Arial" panose="020B0604020202020204" pitchFamily="34" charset="0"/>
              </a:rPr>
              <a:t>Handlungsleitfaden zum Umgang mit textgenerierender KI</a:t>
            </a:r>
          </a:p>
        </p:txBody>
      </p:sp>
      <p:sp>
        <p:nvSpPr>
          <p:cNvPr id="16389" name="Foliennummernplatzhalter 5"/>
          <p:cNvSpPr>
            <a:spLocks noGrp="1"/>
          </p:cNvSpPr>
          <p:nvPr>
            <p:ph type="sldNum" sz="quarter" idx="1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-BoldMT" charset="0"/>
                <a:ea typeface="Geneva" pitchFamily="-112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-BoldMT" charset="0"/>
                <a:ea typeface="Geneva" pitchFamily="-112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700">
                <a:solidFill>
                  <a:schemeClr val="tx1"/>
                </a:solidFill>
                <a:latin typeface="Arial-BoldMT" charset="0"/>
                <a:ea typeface="Geneva" pitchFamily="-112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Geneva" pitchFamily="-112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Geneva" pitchFamily="-11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Geneva" pitchFamily="-11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Geneva" pitchFamily="-11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Geneva" pitchFamily="-11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Geneva" pitchFamily="-112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0AED6B2-39B8-4A98-9A9B-8DC6EDE6C929}" type="slidenum">
              <a:rPr lang="de-DE" altLang="de-DE" sz="8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de-DE" altLang="de-DE" sz="800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mtClean="0">
                <a:ea typeface="Geneva" pitchFamily="-112" charset="-128"/>
              </a:rPr>
              <a:t>Was ist textgenerierende KI (z.B. ChatGPT)?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58800" y="1546225"/>
            <a:ext cx="3956050" cy="3078163"/>
          </a:xfrm>
        </p:spPr>
        <p:txBody>
          <a:bodyPr/>
          <a:lstStyle/>
          <a:p>
            <a:pPr>
              <a:defRPr/>
            </a:pPr>
            <a:r>
              <a:rPr lang="de-DE" sz="1800" b="0" dirty="0" err="1" smtClean="0"/>
              <a:t>Chatbot</a:t>
            </a:r>
            <a:r>
              <a:rPr lang="de-DE" sz="1800" b="0" dirty="0" smtClean="0"/>
              <a:t> simuliert menschliche Konversation</a:t>
            </a:r>
          </a:p>
          <a:p>
            <a:pPr>
              <a:defRPr/>
            </a:pPr>
            <a:r>
              <a:rPr lang="de-DE" sz="1800" b="0" dirty="0" smtClean="0"/>
              <a:t>Basis: maschinelles Lernen und neuronale Netze</a:t>
            </a:r>
          </a:p>
          <a:p>
            <a:pPr>
              <a:defRPr/>
            </a:pPr>
            <a:r>
              <a:rPr lang="de-DE" sz="1800" b="0" dirty="0" smtClean="0"/>
              <a:t>Antworten kaum von menschlichen Antworten zu unterscheiden</a:t>
            </a:r>
          </a:p>
          <a:p>
            <a:pPr>
              <a:defRPr/>
            </a:pPr>
            <a:r>
              <a:rPr lang="de-DE" sz="1800" b="0" dirty="0" smtClean="0"/>
              <a:t>lernt aus menschlichem Feedback</a:t>
            </a:r>
          </a:p>
          <a:p>
            <a:pPr marL="0" indent="0">
              <a:buFontTx/>
              <a:buNone/>
              <a:defRPr/>
            </a:pPr>
            <a:endParaRPr lang="de-DE" sz="1800" b="0" dirty="0" smtClean="0"/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sz="half" idx="12"/>
          </p:nvPr>
        </p:nvPicPr>
        <p:blipFill rotWithShape="1">
          <a:blip r:embed="rId2"/>
          <a:srcRect t="5925" r="2568"/>
          <a:stretch/>
        </p:blipFill>
        <p:spPr>
          <a:xfrm>
            <a:off x="4749800" y="1481138"/>
            <a:ext cx="3854450" cy="2886075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173" name="Fußzeilenplatzhalter 4"/>
          <p:cNvSpPr>
            <a:spLocks noGrp="1"/>
          </p:cNvSpPr>
          <p:nvPr>
            <p:ph type="ftr" sz="quarter" idx="13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-BoldMT" charset="0"/>
                <a:ea typeface="Geneva" pitchFamily="-112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-BoldMT" charset="0"/>
                <a:ea typeface="Geneva" pitchFamily="-112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700">
                <a:solidFill>
                  <a:schemeClr val="tx1"/>
                </a:solidFill>
                <a:latin typeface="Arial-BoldMT" charset="0"/>
                <a:ea typeface="Geneva" pitchFamily="-112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Geneva" pitchFamily="-112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Geneva" pitchFamily="-11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Geneva" pitchFamily="-11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Geneva" pitchFamily="-11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Geneva" pitchFamily="-11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Geneva" pitchFamily="-112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800" dirty="0" smtClean="0">
                <a:latin typeface="Arial" panose="020B0604020202020204" pitchFamily="34" charset="0"/>
              </a:rPr>
              <a:t>Handlungsleitfaden zum Umgang mit textgenerierender KI</a:t>
            </a:r>
          </a:p>
        </p:txBody>
      </p:sp>
      <p:sp>
        <p:nvSpPr>
          <p:cNvPr id="7174" name="Foliennummernplatzhalter 5"/>
          <p:cNvSpPr>
            <a:spLocks noGrp="1"/>
          </p:cNvSpPr>
          <p:nvPr>
            <p:ph type="sldNum" sz="quarter" idx="1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-BoldMT" charset="0"/>
                <a:ea typeface="Geneva" pitchFamily="-112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-BoldMT" charset="0"/>
                <a:ea typeface="Geneva" pitchFamily="-112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700">
                <a:solidFill>
                  <a:schemeClr val="tx1"/>
                </a:solidFill>
                <a:latin typeface="Arial-BoldMT" charset="0"/>
                <a:ea typeface="Geneva" pitchFamily="-112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Geneva" pitchFamily="-112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Geneva" pitchFamily="-11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Geneva" pitchFamily="-11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Geneva" pitchFamily="-11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Geneva" pitchFamily="-11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Geneva" pitchFamily="-112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5205C12-D788-453A-A864-395623EBB2CC}" type="slidenum">
              <a:rPr lang="de-DE" altLang="de-DE" sz="8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de-DE" altLang="de-DE" sz="800" smtClean="0">
              <a:latin typeface="Arial" panose="020B0604020202020204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4667250" y="4367213"/>
            <a:ext cx="4037013" cy="231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900" dirty="0">
                <a:solidFill>
                  <a:schemeClr val="bg1">
                    <a:lumMod val="50000"/>
                  </a:schemeClr>
                </a:solidFill>
              </a:rPr>
              <a:t>GPT-3 von </a:t>
            </a:r>
            <a:r>
              <a:rPr lang="de-DE" sz="900" dirty="0" err="1">
                <a:solidFill>
                  <a:schemeClr val="bg1">
                    <a:lumMod val="50000"/>
                  </a:schemeClr>
                </a:solidFill>
              </a:rPr>
              <a:t>OpenAI</a:t>
            </a:r>
            <a:r>
              <a:rPr lang="de-DE" sz="900" dirty="0">
                <a:solidFill>
                  <a:schemeClr val="bg1">
                    <a:lumMod val="50000"/>
                  </a:schemeClr>
                </a:solidFill>
              </a:rPr>
              <a:t> (2023), textgenerierendes KI-System, Startbildschirm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mtClean="0">
                <a:ea typeface="Geneva" pitchFamily="-112" charset="-128"/>
              </a:rPr>
              <a:t>Was kann textgenerierende KI (z.B. ChatGPT)? </a:t>
            </a:r>
          </a:p>
        </p:txBody>
      </p:sp>
      <p:sp>
        <p:nvSpPr>
          <p:cNvPr id="8195" name="Inhaltsplatzhalter 2"/>
          <p:cNvSpPr>
            <a:spLocks noGrp="1"/>
          </p:cNvSpPr>
          <p:nvPr>
            <p:ph idx="1"/>
          </p:nvPr>
        </p:nvSpPr>
        <p:spPr>
          <a:xfrm>
            <a:off x="425450" y="1527175"/>
            <a:ext cx="4611688" cy="2528888"/>
          </a:xfrm>
        </p:spPr>
        <p:txBody>
          <a:bodyPr/>
          <a:lstStyle/>
          <a:p>
            <a:pPr lv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altLang="de-DE" sz="1600" dirty="0" smtClean="0">
                <a:ea typeface="Geneva" pitchFamily="-112" charset="-128"/>
              </a:rPr>
              <a:t>Fragen beantworten </a:t>
            </a:r>
          </a:p>
          <a:p>
            <a:pPr lv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altLang="de-DE" sz="1600" dirty="0" smtClean="0">
                <a:ea typeface="Geneva" pitchFamily="-112" charset="-128"/>
              </a:rPr>
              <a:t>Texte schreiben, übersetzen </a:t>
            </a:r>
          </a:p>
          <a:p>
            <a:pPr lv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altLang="de-DE" sz="1600" dirty="0" smtClean="0">
                <a:ea typeface="Geneva" pitchFamily="-112" charset="-128"/>
              </a:rPr>
              <a:t>Texte zusammenfassen, bewerten </a:t>
            </a:r>
          </a:p>
          <a:p>
            <a:pPr lv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altLang="de-DE" sz="1600" dirty="0" smtClean="0">
                <a:ea typeface="Geneva" pitchFamily="-112" charset="-128"/>
              </a:rPr>
              <a:t>Gedichte verfassen</a:t>
            </a:r>
          </a:p>
          <a:p>
            <a:pPr lv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altLang="de-DE" sz="1600" dirty="0" smtClean="0">
                <a:ea typeface="Geneva" pitchFamily="-112" charset="-128"/>
              </a:rPr>
              <a:t>Computerprogramme schreiben</a:t>
            </a:r>
          </a:p>
          <a:p>
            <a:pPr lv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altLang="de-DE" sz="1600" dirty="0" err="1" smtClean="0">
                <a:ea typeface="Geneva" pitchFamily="-112" charset="-128"/>
              </a:rPr>
              <a:t>MultipleChoice</a:t>
            </a:r>
            <a:r>
              <a:rPr lang="de-DE" altLang="de-DE" sz="1600" dirty="0" smtClean="0">
                <a:ea typeface="Geneva" pitchFamily="-112" charset="-128"/>
              </a:rPr>
              <a:t>-Tests erstellen</a:t>
            </a:r>
          </a:p>
          <a:p>
            <a:pPr lv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altLang="de-DE" sz="1600" dirty="0" smtClean="0">
                <a:ea typeface="Geneva" pitchFamily="-112" charset="-128"/>
              </a:rPr>
              <a:t>Mathe-Aufgaben lösen</a:t>
            </a:r>
          </a:p>
          <a:p>
            <a:pPr lv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altLang="de-DE" sz="1600" dirty="0">
                <a:ea typeface="Geneva" pitchFamily="-112" charset="-128"/>
              </a:rPr>
              <a:t>u</a:t>
            </a:r>
            <a:r>
              <a:rPr lang="de-DE" altLang="de-DE" sz="1600" dirty="0" smtClean="0">
                <a:ea typeface="Geneva" pitchFamily="-112" charset="-128"/>
              </a:rPr>
              <a:t>. v. m.</a:t>
            </a:r>
          </a:p>
          <a:p>
            <a:pPr lvl="1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de-DE" altLang="de-DE" sz="1800" dirty="0" smtClean="0">
              <a:ea typeface="Geneva" pitchFamily="-112" charset="-128"/>
            </a:endParaRPr>
          </a:p>
          <a:p>
            <a:pPr lvl="1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de-DE" altLang="de-DE" sz="1800" dirty="0" smtClean="0">
              <a:ea typeface="Geneva" pitchFamily="-112" charset="-128"/>
            </a:endParaRPr>
          </a:p>
          <a:p>
            <a:pPr marL="0" indent="0">
              <a:buFontTx/>
              <a:buNone/>
            </a:pPr>
            <a:endParaRPr lang="de-DE" altLang="de-DE" sz="1800" b="0" dirty="0" smtClean="0">
              <a:ea typeface="Geneva" pitchFamily="-112" charset="-128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4918075" y="4348163"/>
            <a:ext cx="3348038" cy="2301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900" dirty="0">
                <a:solidFill>
                  <a:schemeClr val="bg1">
                    <a:lumMod val="50000"/>
                  </a:schemeClr>
                </a:solidFill>
              </a:rPr>
              <a:t>GPT-3 von </a:t>
            </a:r>
            <a:r>
              <a:rPr lang="de-DE" sz="900" dirty="0" err="1">
                <a:solidFill>
                  <a:schemeClr val="bg1">
                    <a:lumMod val="50000"/>
                  </a:schemeClr>
                </a:solidFill>
              </a:rPr>
              <a:t>OpenAI</a:t>
            </a:r>
            <a:r>
              <a:rPr lang="de-DE" sz="900" dirty="0">
                <a:solidFill>
                  <a:schemeClr val="bg1">
                    <a:lumMod val="50000"/>
                  </a:schemeClr>
                </a:solidFill>
              </a:rPr>
              <a:t> (2023), ein textgenerierendes KI-System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/>
          <a:srcRect l="2196" r="8594"/>
          <a:stretch/>
        </p:blipFill>
        <p:spPr>
          <a:xfrm>
            <a:off x="4918075" y="1511300"/>
            <a:ext cx="3686175" cy="2816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Rechteck 12"/>
          <p:cNvSpPr/>
          <p:nvPr/>
        </p:nvSpPr>
        <p:spPr bwMode="auto">
          <a:xfrm>
            <a:off x="866775" y="4082560"/>
            <a:ext cx="3406775" cy="62388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de-DE" dirty="0">
                <a:solidFill>
                  <a:schemeClr val="tx1"/>
                </a:solidFill>
                <a:latin typeface="Arial" pitchFamily="48" charset="0"/>
              </a:rPr>
              <a:t>Ausgaben können variieren!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mtClean="0">
                <a:ea typeface="Geneva" pitchFamily="-112" charset="-128"/>
              </a:rPr>
              <a:t>Warum kann es zu Fehlinformationen kommen?</a:t>
            </a:r>
            <a:br>
              <a:rPr lang="de-DE" altLang="de-DE" smtClean="0">
                <a:ea typeface="Geneva" pitchFamily="-112" charset="-128"/>
              </a:rPr>
            </a:br>
            <a:endParaRPr lang="de-DE" altLang="de-DE" smtClean="0">
              <a:ea typeface="Geneva" pitchFamily="-112" charset="-128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77850" y="1701800"/>
            <a:ext cx="3884613" cy="1890713"/>
          </a:xfrm>
        </p:spPr>
        <p:txBody>
          <a:bodyPr/>
          <a:lstStyle/>
          <a:p>
            <a:pPr marL="393750" indent="-285750">
              <a:spcBef>
                <a:spcPts val="600"/>
              </a:spcBef>
              <a:spcAft>
                <a:spcPts val="0"/>
              </a:spcAft>
              <a:defRPr/>
            </a:pPr>
            <a:r>
              <a:rPr lang="de-DE" sz="1600" b="0" dirty="0" smtClean="0"/>
              <a:t>Training </a:t>
            </a:r>
            <a:r>
              <a:rPr lang="de-DE" sz="1600" b="0" dirty="0"/>
              <a:t>von </a:t>
            </a:r>
            <a:r>
              <a:rPr lang="de-DE" sz="1600" b="0" dirty="0" err="1" smtClean="0"/>
              <a:t>ChatGPT</a:t>
            </a:r>
            <a:r>
              <a:rPr lang="de-DE" sz="1600" b="0" dirty="0" smtClean="0"/>
              <a:t> im </a:t>
            </a:r>
            <a:r>
              <a:rPr lang="de-DE" sz="1600" b="0" dirty="0"/>
              <a:t>Sommer </a:t>
            </a:r>
            <a:r>
              <a:rPr lang="de-DE" sz="1600" b="0" dirty="0" smtClean="0"/>
              <a:t>2021 abgeschlossen</a:t>
            </a:r>
          </a:p>
          <a:p>
            <a:pPr marL="393750" indent="-285750">
              <a:spcBef>
                <a:spcPts val="600"/>
              </a:spcBef>
              <a:spcAft>
                <a:spcPts val="0"/>
              </a:spcAft>
              <a:defRPr/>
            </a:pPr>
            <a:r>
              <a:rPr lang="de-DE" sz="1600" b="0" dirty="0" smtClean="0"/>
              <a:t>„Wissenslücken“ mit </a:t>
            </a:r>
            <a:r>
              <a:rPr lang="de-DE" sz="1600" b="0" dirty="0"/>
              <a:t>Neukombinationen von Textfragmenten oder </a:t>
            </a:r>
            <a:r>
              <a:rPr lang="de-DE" sz="1600" b="0" dirty="0" smtClean="0"/>
              <a:t>Ausschmückungen </a:t>
            </a:r>
            <a:r>
              <a:rPr lang="de-DE" sz="1600" b="0" dirty="0">
                <a:ea typeface="Geneva" pitchFamily="-112" charset="-128"/>
              </a:rPr>
              <a:t>aufgefüllt</a:t>
            </a:r>
          </a:p>
          <a:p>
            <a:pPr marL="393750" indent="-285750">
              <a:spcBef>
                <a:spcPts val="600"/>
              </a:spcBef>
              <a:spcAft>
                <a:spcPts val="0"/>
              </a:spcAft>
              <a:defRPr/>
            </a:pPr>
            <a:r>
              <a:rPr lang="de-DE" sz="1600" b="0" dirty="0" smtClean="0"/>
              <a:t>Antworten werden aus Wahrscheinlichkeitsabfolgen errechnet</a:t>
            </a:r>
          </a:p>
          <a:p>
            <a:pPr>
              <a:defRPr/>
            </a:pPr>
            <a:endParaRPr lang="de-DE" b="0" dirty="0" smtClean="0"/>
          </a:p>
          <a:p>
            <a:pPr marL="0" indent="0">
              <a:buFontTx/>
              <a:buNone/>
              <a:defRPr/>
            </a:pPr>
            <a:endParaRPr lang="de-DE" b="0" dirty="0"/>
          </a:p>
        </p:txBody>
      </p:sp>
      <p:pic>
        <p:nvPicPr>
          <p:cNvPr id="2" name="Inhaltsplatzhalter 1"/>
          <p:cNvPicPr>
            <a:picLocks noGrp="1" noChangeAspect="1"/>
          </p:cNvPicPr>
          <p:nvPr>
            <p:ph sz="half" idx="12"/>
          </p:nvPr>
        </p:nvPicPr>
        <p:blipFill rotWithShape="1">
          <a:blip r:embed="rId2"/>
          <a:srcRect l="14328" r="6296"/>
          <a:stretch/>
        </p:blipFill>
        <p:spPr>
          <a:xfrm>
            <a:off x="4719638" y="1701800"/>
            <a:ext cx="3600450" cy="2503488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221" name="Fußzeilenplatzhalter 4"/>
          <p:cNvSpPr>
            <a:spLocks noGrp="1"/>
          </p:cNvSpPr>
          <p:nvPr>
            <p:ph type="ftr" sz="quarter" idx="13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-BoldMT" charset="0"/>
                <a:ea typeface="Geneva" pitchFamily="-112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-BoldMT" charset="0"/>
                <a:ea typeface="Geneva" pitchFamily="-112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700">
                <a:solidFill>
                  <a:schemeClr val="tx1"/>
                </a:solidFill>
                <a:latin typeface="Arial-BoldMT" charset="0"/>
                <a:ea typeface="Geneva" pitchFamily="-112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Geneva" pitchFamily="-112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Geneva" pitchFamily="-11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Geneva" pitchFamily="-11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Geneva" pitchFamily="-11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Geneva" pitchFamily="-11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Geneva" pitchFamily="-112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800" smtClean="0">
                <a:latin typeface="Arial" panose="020B0604020202020204" pitchFamily="34" charset="0"/>
              </a:rPr>
              <a:t>Handlungsleitfaden zum Umgang mit textgenerierender KI</a:t>
            </a:r>
          </a:p>
        </p:txBody>
      </p:sp>
      <p:sp>
        <p:nvSpPr>
          <p:cNvPr id="9222" name="Foliennummernplatzhalter 5"/>
          <p:cNvSpPr>
            <a:spLocks noGrp="1"/>
          </p:cNvSpPr>
          <p:nvPr>
            <p:ph type="sldNum" sz="quarter" idx="1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-BoldMT" charset="0"/>
                <a:ea typeface="Geneva" pitchFamily="-112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-BoldMT" charset="0"/>
                <a:ea typeface="Geneva" pitchFamily="-112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700">
                <a:solidFill>
                  <a:schemeClr val="tx1"/>
                </a:solidFill>
                <a:latin typeface="Arial-BoldMT" charset="0"/>
                <a:ea typeface="Geneva" pitchFamily="-112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Geneva" pitchFamily="-112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Geneva" pitchFamily="-11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Geneva" pitchFamily="-11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Geneva" pitchFamily="-11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Geneva" pitchFamily="-11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Geneva" pitchFamily="-112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BFE0EF8-99F5-44AE-82F2-DD6A2B663B45}" type="slidenum">
              <a:rPr lang="de-DE" altLang="de-DE" sz="8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de-DE" altLang="de-DE" sz="800" smtClean="0">
              <a:latin typeface="Arial" panose="020B0604020202020204" pitchFamily="34" charset="0"/>
            </a:endParaRPr>
          </a:p>
        </p:txBody>
      </p:sp>
      <p:sp>
        <p:nvSpPr>
          <p:cNvPr id="5" name="Rechteck 4"/>
          <p:cNvSpPr/>
          <p:nvPr/>
        </p:nvSpPr>
        <p:spPr bwMode="auto">
          <a:xfrm>
            <a:off x="868528" y="4108536"/>
            <a:ext cx="3209925" cy="53816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de-DE" dirty="0">
                <a:solidFill>
                  <a:schemeClr val="tx1"/>
                </a:solidFill>
                <a:latin typeface="Arial" pitchFamily="48" charset="0"/>
              </a:rPr>
              <a:t>Medienkompetenz entwickeln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4719638" y="4200525"/>
            <a:ext cx="3346450" cy="2301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900" dirty="0">
                <a:solidFill>
                  <a:schemeClr val="bg1">
                    <a:lumMod val="50000"/>
                  </a:schemeClr>
                </a:solidFill>
              </a:rPr>
              <a:t>GPT-3 von </a:t>
            </a:r>
            <a:r>
              <a:rPr lang="de-DE" sz="900" dirty="0" err="1">
                <a:solidFill>
                  <a:schemeClr val="bg1">
                    <a:lumMod val="50000"/>
                  </a:schemeClr>
                </a:solidFill>
              </a:rPr>
              <a:t>OpenAI</a:t>
            </a:r>
            <a:r>
              <a:rPr lang="de-DE" sz="900" dirty="0">
                <a:solidFill>
                  <a:schemeClr val="bg1">
                    <a:lumMod val="50000"/>
                  </a:schemeClr>
                </a:solidFill>
              </a:rPr>
              <a:t> (2023), ein textgenerierendes KI-System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2400" smtClean="0">
                <a:ea typeface="Geneva" pitchFamily="-112" charset="-128"/>
              </a:rPr>
              <a:t>Schulischer Umgang mit KI-Systemen</a:t>
            </a:r>
            <a:endParaRPr lang="de-DE" altLang="de-DE" smtClean="0">
              <a:ea typeface="Geneva" pitchFamily="-112" charset="-128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96913" y="1670050"/>
            <a:ext cx="4418012" cy="1882775"/>
          </a:xfrm>
        </p:spPr>
        <p:txBody>
          <a:bodyPr/>
          <a:lstStyle/>
          <a:p>
            <a:pPr>
              <a:spcBef>
                <a:spcPts val="600"/>
              </a:spcBef>
              <a:defRPr/>
            </a:pPr>
            <a:r>
              <a:rPr lang="de-DE" sz="1800" b="0" dirty="0"/>
              <a:t>Auswirkungen </a:t>
            </a:r>
            <a:r>
              <a:rPr lang="de-DE" sz="1800" b="0" dirty="0" smtClean="0"/>
              <a:t>auf Bildungssystem </a:t>
            </a:r>
            <a:r>
              <a:rPr lang="de-DE" sz="1800" b="0" dirty="0"/>
              <a:t>und </a:t>
            </a:r>
            <a:r>
              <a:rPr lang="de-DE" sz="1800" b="0" dirty="0" smtClean="0"/>
              <a:t>Berufswelt werden </a:t>
            </a:r>
            <a:r>
              <a:rPr lang="de-DE" sz="1800" b="0" dirty="0"/>
              <a:t>immens </a:t>
            </a:r>
            <a:r>
              <a:rPr lang="de-DE" sz="1800" b="0" dirty="0" smtClean="0"/>
              <a:t>sein</a:t>
            </a:r>
            <a:br>
              <a:rPr lang="de-DE" sz="1800" b="0" dirty="0" smtClean="0"/>
            </a:br>
            <a:endParaRPr lang="de-DE" sz="1800" b="0" dirty="0" smtClean="0"/>
          </a:p>
          <a:p>
            <a:pPr>
              <a:spcBef>
                <a:spcPts val="600"/>
              </a:spcBef>
              <a:defRPr/>
            </a:pPr>
            <a:r>
              <a:rPr lang="de-DE" sz="1800" b="0" dirty="0"/>
              <a:t>j</a:t>
            </a:r>
            <a:r>
              <a:rPr lang="de-DE" sz="1800" b="0" dirty="0" smtClean="0"/>
              <a:t>e </a:t>
            </a:r>
            <a:r>
              <a:rPr lang="de-DE" sz="1800" b="0" dirty="0"/>
              <a:t>nach </a:t>
            </a:r>
            <a:r>
              <a:rPr lang="de-DE" sz="1800" b="0" dirty="0" smtClean="0"/>
              <a:t>Perspektive: Chancen und Perspektiven oder Herausforderungen </a:t>
            </a:r>
            <a:r>
              <a:rPr lang="de-DE" sz="1800" b="0" dirty="0"/>
              <a:t>oder </a:t>
            </a:r>
            <a:r>
              <a:rPr lang="de-DE" sz="1800" b="0" dirty="0" smtClean="0"/>
              <a:t>Gefahren</a:t>
            </a:r>
          </a:p>
          <a:p>
            <a:pPr marL="0" indent="0">
              <a:buFontTx/>
              <a:buNone/>
              <a:defRPr/>
            </a:pPr>
            <a:endParaRPr lang="de-DE" b="0" dirty="0"/>
          </a:p>
        </p:txBody>
      </p:sp>
      <p:sp>
        <p:nvSpPr>
          <p:cNvPr id="10245" name="Fußzeilenplatzhalter 4"/>
          <p:cNvSpPr>
            <a:spLocks noGrp="1"/>
          </p:cNvSpPr>
          <p:nvPr>
            <p:ph type="ftr" sz="quarter" idx="13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-BoldMT" charset="0"/>
                <a:ea typeface="Geneva" pitchFamily="-112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-BoldMT" charset="0"/>
                <a:ea typeface="Geneva" pitchFamily="-112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700">
                <a:solidFill>
                  <a:schemeClr val="tx1"/>
                </a:solidFill>
                <a:latin typeface="Arial-BoldMT" charset="0"/>
                <a:ea typeface="Geneva" pitchFamily="-112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Geneva" pitchFamily="-112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Geneva" pitchFamily="-11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Geneva" pitchFamily="-11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Geneva" pitchFamily="-11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Geneva" pitchFamily="-11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Geneva" pitchFamily="-112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800" smtClean="0">
                <a:latin typeface="Arial" panose="020B0604020202020204" pitchFamily="34" charset="0"/>
              </a:rPr>
              <a:t>Handlungsleitfaden zum Umgang mit textgenerierender KI</a:t>
            </a:r>
          </a:p>
        </p:txBody>
      </p:sp>
      <p:sp>
        <p:nvSpPr>
          <p:cNvPr id="10246" name="Foliennummernplatzhalter 5"/>
          <p:cNvSpPr>
            <a:spLocks noGrp="1"/>
          </p:cNvSpPr>
          <p:nvPr>
            <p:ph type="sldNum" sz="quarter" idx="1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-BoldMT" charset="0"/>
                <a:ea typeface="Geneva" pitchFamily="-112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-BoldMT" charset="0"/>
                <a:ea typeface="Geneva" pitchFamily="-112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700">
                <a:solidFill>
                  <a:schemeClr val="tx1"/>
                </a:solidFill>
                <a:latin typeface="Arial-BoldMT" charset="0"/>
                <a:ea typeface="Geneva" pitchFamily="-112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Geneva" pitchFamily="-112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Geneva" pitchFamily="-11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Geneva" pitchFamily="-11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Geneva" pitchFamily="-11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Geneva" pitchFamily="-11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Geneva" pitchFamily="-112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479E9D1-06A9-43E3-BDEF-0279D871B8FA}" type="slidenum">
              <a:rPr lang="de-DE" altLang="de-DE" sz="8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de-DE" altLang="de-DE" sz="800" smtClean="0">
              <a:latin typeface="Arial" panose="020B0604020202020204" pitchFamily="34" charset="0"/>
            </a:endParaRPr>
          </a:p>
        </p:txBody>
      </p:sp>
      <p:sp>
        <p:nvSpPr>
          <p:cNvPr id="7" name="Rechteck 6"/>
          <p:cNvSpPr/>
          <p:nvPr/>
        </p:nvSpPr>
        <p:spPr bwMode="auto">
          <a:xfrm>
            <a:off x="866775" y="3978275"/>
            <a:ext cx="4014787" cy="62388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de-DE" dirty="0">
                <a:solidFill>
                  <a:schemeClr val="tx1"/>
                </a:solidFill>
                <a:latin typeface="Arial" pitchFamily="48" charset="0"/>
              </a:rPr>
              <a:t>Im Unterricht thematisieren</a:t>
            </a:r>
          </a:p>
        </p:txBody>
      </p:sp>
      <p:pic>
        <p:nvPicPr>
          <p:cNvPr id="8" name="Inhaltsplatzhalter 7"/>
          <p:cNvPicPr>
            <a:picLocks noGrp="1" noChangeAspect="1"/>
          </p:cNvPicPr>
          <p:nvPr>
            <p:ph sz="half" idx="12"/>
          </p:nvPr>
        </p:nvPicPr>
        <p:blipFill>
          <a:blip r:embed="rId3"/>
          <a:stretch>
            <a:fillRect/>
          </a:stretch>
        </p:blipFill>
        <p:spPr>
          <a:xfrm>
            <a:off x="5194300" y="1305065"/>
            <a:ext cx="3612354" cy="25597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mtClean="0">
                <a:ea typeface="Geneva" pitchFamily="-112" charset="-128"/>
              </a:rPr>
              <a:t>Perspektiven der Beschäftigung mit KI:</a:t>
            </a:r>
            <a:br>
              <a:rPr lang="de-DE" altLang="de-DE" smtClean="0">
                <a:ea typeface="Geneva" pitchFamily="-112" charset="-128"/>
              </a:rPr>
            </a:br>
            <a:r>
              <a:rPr lang="de-DE" altLang="de-DE" smtClean="0">
                <a:ea typeface="Geneva" pitchFamily="-112" charset="-128"/>
              </a:rPr>
              <a:t/>
            </a:r>
            <a:br>
              <a:rPr lang="de-DE" altLang="de-DE" smtClean="0">
                <a:ea typeface="Geneva" pitchFamily="-112" charset="-128"/>
              </a:rPr>
            </a:br>
            <a:endParaRPr lang="de-DE" altLang="de-DE" smtClean="0">
              <a:ea typeface="Geneva" pitchFamily="-112" charset="-128"/>
            </a:endParaRPr>
          </a:p>
        </p:txBody>
      </p:sp>
      <p:graphicFrame>
        <p:nvGraphicFramePr>
          <p:cNvPr id="2" name="Tabelle 1"/>
          <p:cNvGraphicFramePr>
            <a:graphicFrameLocks noGrp="1"/>
          </p:cNvGraphicFramePr>
          <p:nvPr/>
        </p:nvGraphicFramePr>
        <p:xfrm>
          <a:off x="674688" y="1703388"/>
          <a:ext cx="7539037" cy="2573337"/>
        </p:xfrm>
        <a:graphic>
          <a:graphicData uri="http://schemas.openxmlformats.org/drawingml/2006/table">
            <a:tbl>
              <a:tblPr bandRow="1">
                <a:tableStyleId>{BDBED569-4797-4DF1-A0F4-6AAB3CD982D8}</a:tableStyleId>
              </a:tblPr>
              <a:tblGrid>
                <a:gridCol w="2778533">
                  <a:extLst>
                    <a:ext uri="{9D8B030D-6E8A-4147-A177-3AD203B41FA5}">
                      <a16:colId xmlns:a16="http://schemas.microsoft.com/office/drawing/2014/main" val="754561694"/>
                    </a:ext>
                  </a:extLst>
                </a:gridCol>
                <a:gridCol w="4760504">
                  <a:extLst>
                    <a:ext uri="{9D8B030D-6E8A-4147-A177-3AD203B41FA5}">
                      <a16:colId xmlns:a16="http://schemas.microsoft.com/office/drawing/2014/main" val="3845549036"/>
                    </a:ext>
                  </a:extLst>
                </a:gridCol>
              </a:tblGrid>
              <a:tr h="673583">
                <a:tc>
                  <a:txBody>
                    <a:bodyPr/>
                    <a:lstStyle/>
                    <a:p>
                      <a:r>
                        <a:rPr lang="de-DE" sz="1800" b="1" dirty="0" smtClean="0"/>
                        <a:t>technologisch</a:t>
                      </a:r>
                      <a:endParaRPr lang="de-DE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54" marR="91454" marT="45734" marB="45734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dirty="0" smtClean="0"/>
                        <a:t>Wie funktioniert ein KI-Textgenerator?</a:t>
                      </a:r>
                      <a:endParaRPr lang="de-DE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54" marR="91454" marT="45734" marB="45734" anchor="ctr"/>
                </a:tc>
                <a:extLst>
                  <a:ext uri="{0D108BD9-81ED-4DB2-BD59-A6C34878D82A}">
                    <a16:rowId xmlns:a16="http://schemas.microsoft.com/office/drawing/2014/main" val="1549095185"/>
                  </a:ext>
                </a:extLst>
              </a:tr>
              <a:tr h="937492">
                <a:tc>
                  <a:txBody>
                    <a:bodyPr/>
                    <a:lstStyle/>
                    <a:p>
                      <a:r>
                        <a:rPr lang="de-DE" sz="1800" b="1" dirty="0" smtClean="0"/>
                        <a:t>gesellschaftlich-kulturell</a:t>
                      </a:r>
                      <a:endParaRPr lang="de-DE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54" marR="91454" marT="45734" marB="45734" anchor="ctr"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dirty="0" smtClean="0"/>
                        <a:t>Welche gesellschaftlichen Auswirkungen hat der Einsatz von KI?</a:t>
                      </a:r>
                      <a:endParaRPr lang="de-DE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54" marR="91454" marT="45734" marB="45734" anchor="ctr"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736591"/>
                  </a:ext>
                </a:extLst>
              </a:tr>
              <a:tr h="962262">
                <a:tc>
                  <a:txBody>
                    <a:bodyPr/>
                    <a:lstStyle/>
                    <a:p>
                      <a:r>
                        <a:rPr lang="de-DE" sz="1800" b="1" dirty="0" smtClean="0"/>
                        <a:t>anwendungsbezogen</a:t>
                      </a:r>
                      <a:endParaRPr lang="de-DE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54" marR="91454" marT="45734" marB="45734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dirty="0" smtClean="0"/>
                        <a:t>Wofür kann die KI-Anwendung genutzt werden und worauf ist zu achten?</a:t>
                      </a:r>
                      <a:endParaRPr lang="de-DE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54" marR="91454" marT="45734" marB="45734" anchor="ctr"/>
                </a:tc>
                <a:extLst>
                  <a:ext uri="{0D108BD9-81ED-4DB2-BD59-A6C34878D82A}">
                    <a16:rowId xmlns:a16="http://schemas.microsoft.com/office/drawing/2014/main" val="1944436156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mtClean="0">
                <a:ea typeface="Geneva" pitchFamily="-112" charset="-128"/>
              </a:rPr>
              <a:t>Rechtliche und praktische Rahmenbedingungen</a:t>
            </a:r>
            <a:br>
              <a:rPr lang="de-DE" altLang="de-DE" smtClean="0">
                <a:ea typeface="Geneva" pitchFamily="-112" charset="-128"/>
              </a:rPr>
            </a:br>
            <a:endParaRPr lang="de-DE" altLang="de-DE" smtClean="0">
              <a:ea typeface="Geneva" pitchFamily="-112" charset="-128"/>
            </a:endParaRPr>
          </a:p>
        </p:txBody>
      </p:sp>
      <p:sp>
        <p:nvSpPr>
          <p:cNvPr id="13315" name="Inhaltsplatzhalter 2"/>
          <p:cNvSpPr>
            <a:spLocks noGrp="1"/>
          </p:cNvSpPr>
          <p:nvPr>
            <p:ph sz="half" idx="1"/>
          </p:nvPr>
        </p:nvSpPr>
        <p:spPr>
          <a:xfrm>
            <a:off x="539750" y="1546225"/>
            <a:ext cx="8064500" cy="3078163"/>
          </a:xfrm>
        </p:spPr>
        <p:txBody>
          <a:bodyPr/>
          <a:lstStyle/>
          <a:p>
            <a:r>
              <a:rPr lang="de-DE" altLang="de-DE" sz="1800" b="0" dirty="0" smtClean="0">
                <a:ea typeface="Geneva" pitchFamily="-112" charset="-128"/>
              </a:rPr>
              <a:t>Nutzung mit eigenen Geräten der Schülerinnen und Schüler bzw. über eigene Accounts/E-Mail-Adressen kann nicht empfohlen werden</a:t>
            </a:r>
            <a:br>
              <a:rPr lang="de-DE" altLang="de-DE" sz="1800" b="0" dirty="0" smtClean="0">
                <a:ea typeface="Geneva" pitchFamily="-112" charset="-128"/>
              </a:rPr>
            </a:br>
            <a:endParaRPr lang="de-DE" altLang="de-DE" sz="1800" b="0" dirty="0" smtClean="0">
              <a:ea typeface="Geneva" pitchFamily="-112" charset="-128"/>
            </a:endParaRPr>
          </a:p>
          <a:p>
            <a:r>
              <a:rPr lang="de-DE" altLang="de-DE" sz="1800" b="0" dirty="0" smtClean="0">
                <a:ea typeface="Geneva" pitchFamily="-112" charset="-128"/>
              </a:rPr>
              <a:t>Sofern Lehrkräfte auf freiwilliger Basis über einen KI-Anwendungen verfügen, können sie diesen nutzen, um im Plenum mit den Schülerinnen und Schülern zu arbeiten.</a:t>
            </a:r>
            <a:br>
              <a:rPr lang="de-DE" altLang="de-DE" sz="1800" b="0" dirty="0" smtClean="0">
                <a:ea typeface="Geneva" pitchFamily="-112" charset="-128"/>
              </a:rPr>
            </a:br>
            <a:endParaRPr lang="de-DE" altLang="de-DE" sz="1800" b="0" dirty="0" smtClean="0">
              <a:ea typeface="Geneva" pitchFamily="-112" charset="-128"/>
            </a:endParaRPr>
          </a:p>
          <a:p>
            <a:r>
              <a:rPr lang="de-DE" altLang="de-DE" sz="1800" b="0" dirty="0" smtClean="0">
                <a:ea typeface="Geneva" pitchFamily="-112" charset="-128"/>
              </a:rPr>
              <a:t>Es wird empfohlen, auch die Eltern über die Art der Nutzung einer KI-Anwendung im Unterricht und den Rahmen der rechtlich zulässigen Möglichkeiten zu informieren</a:t>
            </a:r>
            <a:r>
              <a:rPr lang="de-DE" altLang="de-DE" sz="1800" dirty="0" smtClean="0">
                <a:ea typeface="Geneva" pitchFamily="-112" charset="-128"/>
              </a:rPr>
              <a:t>.</a:t>
            </a:r>
            <a:endParaRPr lang="de-DE" altLang="de-DE" sz="1800" b="0" dirty="0" smtClean="0">
              <a:ea typeface="Geneva" pitchFamily="-112" charset="-128"/>
            </a:endParaRPr>
          </a:p>
          <a:p>
            <a:endParaRPr lang="de-DE" altLang="de-DE" b="0" dirty="0" smtClean="0">
              <a:ea typeface="Geneva" pitchFamily="-112" charset="-128"/>
            </a:endParaRPr>
          </a:p>
        </p:txBody>
      </p:sp>
      <p:sp>
        <p:nvSpPr>
          <p:cNvPr id="13316" name="Fußzeilenplatzhalter 4"/>
          <p:cNvSpPr>
            <a:spLocks noGrp="1"/>
          </p:cNvSpPr>
          <p:nvPr>
            <p:ph type="ftr" sz="quarter" idx="13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-BoldMT" charset="0"/>
                <a:ea typeface="Geneva" pitchFamily="-112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-BoldMT" charset="0"/>
                <a:ea typeface="Geneva" pitchFamily="-112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700">
                <a:solidFill>
                  <a:schemeClr val="tx1"/>
                </a:solidFill>
                <a:latin typeface="Arial-BoldMT" charset="0"/>
                <a:ea typeface="Geneva" pitchFamily="-112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Geneva" pitchFamily="-112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Geneva" pitchFamily="-11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Geneva" pitchFamily="-11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Geneva" pitchFamily="-11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Geneva" pitchFamily="-11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Geneva" pitchFamily="-112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800" smtClean="0">
                <a:latin typeface="Arial" panose="020B0604020202020204" pitchFamily="34" charset="0"/>
              </a:rPr>
              <a:t>Handlungsleitfaden zum Umgang mit textgenerierender KI</a:t>
            </a:r>
          </a:p>
        </p:txBody>
      </p:sp>
      <p:sp>
        <p:nvSpPr>
          <p:cNvPr id="13317" name="Foliennummernplatzhalter 5"/>
          <p:cNvSpPr>
            <a:spLocks noGrp="1"/>
          </p:cNvSpPr>
          <p:nvPr>
            <p:ph type="sldNum" sz="quarter" idx="1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-BoldMT" charset="0"/>
                <a:ea typeface="Geneva" pitchFamily="-112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-BoldMT" charset="0"/>
                <a:ea typeface="Geneva" pitchFamily="-112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700">
                <a:solidFill>
                  <a:schemeClr val="tx1"/>
                </a:solidFill>
                <a:latin typeface="Arial-BoldMT" charset="0"/>
                <a:ea typeface="Geneva" pitchFamily="-112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Geneva" pitchFamily="-112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Geneva" pitchFamily="-11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Geneva" pitchFamily="-11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Geneva" pitchFamily="-11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Geneva" pitchFamily="-11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Geneva" pitchFamily="-112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0E2D1C4-3566-4D1A-835D-7F34749C67A0}" type="slidenum">
              <a:rPr lang="de-DE" altLang="de-DE" sz="8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de-DE" altLang="de-DE" sz="800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title"/>
          </p:nvPr>
        </p:nvSpPr>
        <p:spPr>
          <a:xfrm>
            <a:off x="577850" y="815975"/>
            <a:ext cx="8064500" cy="525463"/>
          </a:xfrm>
        </p:spPr>
        <p:txBody>
          <a:bodyPr/>
          <a:lstStyle/>
          <a:p>
            <a:r>
              <a:rPr lang="de-DE" altLang="de-DE" dirty="0" smtClean="0">
                <a:ea typeface="Geneva" pitchFamily="-112" charset="-128"/>
              </a:rPr>
              <a:t>Stellschrauben</a:t>
            </a:r>
            <a:r>
              <a:rPr lang="de-DE" altLang="de-DE" sz="2400" dirty="0" smtClean="0">
                <a:ea typeface="Geneva" pitchFamily="-112" charset="-128"/>
              </a:rPr>
              <a:t> für Aufgaben, </a:t>
            </a:r>
            <a:br>
              <a:rPr lang="de-DE" altLang="de-DE" sz="2400" dirty="0" smtClean="0">
                <a:ea typeface="Geneva" pitchFamily="-112" charset="-128"/>
              </a:rPr>
            </a:br>
            <a:endParaRPr lang="de-DE" altLang="de-DE" sz="2400" dirty="0" smtClean="0">
              <a:ea typeface="Geneva" pitchFamily="-112" charset="-128"/>
            </a:endParaRPr>
          </a:p>
        </p:txBody>
      </p:sp>
      <p:graphicFrame>
        <p:nvGraphicFramePr>
          <p:cNvPr id="3" name="Tabelle 2"/>
          <p:cNvGraphicFramePr>
            <a:graphicFrameLocks noGrp="1"/>
          </p:cNvGraphicFramePr>
          <p:nvPr/>
        </p:nvGraphicFramePr>
        <p:xfrm>
          <a:off x="592138" y="1893888"/>
          <a:ext cx="7767637" cy="2503487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3480102">
                  <a:extLst>
                    <a:ext uri="{9D8B030D-6E8A-4147-A177-3AD203B41FA5}">
                      <a16:colId xmlns:a16="http://schemas.microsoft.com/office/drawing/2014/main" val="192357850"/>
                    </a:ext>
                  </a:extLst>
                </a:gridCol>
                <a:gridCol w="4287535">
                  <a:extLst>
                    <a:ext uri="{9D8B030D-6E8A-4147-A177-3AD203B41FA5}">
                      <a16:colId xmlns:a16="http://schemas.microsoft.com/office/drawing/2014/main" val="3800849055"/>
                    </a:ext>
                  </a:extLst>
                </a:gridCol>
              </a:tblGrid>
              <a:tr h="775705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/>
                        <a:t>Individuelle Bezüge</a:t>
                      </a:r>
                      <a:endParaRPr lang="de-DE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7" marR="91437" marT="45726" marB="45726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 smtClean="0"/>
                        <a:t>Umfrage, Experiment, Datenerhebung, Wohnortbezug</a:t>
                      </a:r>
                      <a:endParaRPr lang="de-DE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7" marR="91437" marT="45726" marB="45726" anchor="ctr"/>
                </a:tc>
                <a:extLst>
                  <a:ext uri="{0D108BD9-81ED-4DB2-BD59-A6C34878D82A}">
                    <a16:rowId xmlns:a16="http://schemas.microsoft.com/office/drawing/2014/main" val="807271302"/>
                  </a:ext>
                </a:extLst>
              </a:tr>
              <a:tr h="81326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kern="1200" dirty="0" smtClean="0"/>
                        <a:t>Format- und Medienwechsel</a:t>
                      </a:r>
                      <a:endParaRPr lang="de-DE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7" marR="91437" marT="45726" marB="45726" anchor="ctr"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/>
                        <a:t>Plakat, </a:t>
                      </a:r>
                      <a:r>
                        <a:rPr lang="de-DE" sz="1800" kern="1200" dirty="0" err="1" smtClean="0"/>
                        <a:t>Erklärvideo</a:t>
                      </a:r>
                      <a:r>
                        <a:rPr lang="de-DE" sz="1800" kern="1200" dirty="0" smtClean="0"/>
                        <a:t>, Podcast, Song, Präsentation</a:t>
                      </a:r>
                      <a:endParaRPr lang="de-DE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7" marR="91437" marT="45726" marB="45726" anchor="ctr"/>
                </a:tc>
                <a:extLst>
                  <a:ext uri="{0D108BD9-81ED-4DB2-BD59-A6C34878D82A}">
                    <a16:rowId xmlns:a16="http://schemas.microsoft.com/office/drawing/2014/main" val="3469452766"/>
                  </a:ext>
                </a:extLst>
              </a:tr>
              <a:tr h="91451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kern="1200" dirty="0" smtClean="0"/>
                        <a:t>Formatives Assessment</a:t>
                      </a:r>
                    </a:p>
                    <a:p>
                      <a:endParaRPr lang="de-DE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7" marR="91437" marT="45726" marB="45726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/>
                        <a:t>Beobachtung, Rückmeldung bzw. Feedback begleitend zum Erarbeitungsprozess </a:t>
                      </a:r>
                      <a:endParaRPr lang="de-DE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7" marR="91437" marT="45726" marB="45726" anchor="ctr"/>
                </a:tc>
                <a:extLst>
                  <a:ext uri="{0D108BD9-81ED-4DB2-BD59-A6C34878D82A}">
                    <a16:rowId xmlns:a16="http://schemas.microsoft.com/office/drawing/2014/main" val="3518640547"/>
                  </a:ext>
                </a:extLst>
              </a:tr>
            </a:tbl>
          </a:graphicData>
        </a:graphic>
      </p:graphicFrame>
      <p:sp>
        <p:nvSpPr>
          <p:cNvPr id="14356" name="Textfeld 4"/>
          <p:cNvSpPr txBox="1">
            <a:spLocks noChangeArrowheads="1"/>
          </p:cNvSpPr>
          <p:nvPr/>
        </p:nvSpPr>
        <p:spPr bwMode="auto">
          <a:xfrm>
            <a:off x="485775" y="1293813"/>
            <a:ext cx="7874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-BoldMT" charset="0"/>
                <a:ea typeface="Geneva" pitchFamily="-112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-BoldMT" charset="0"/>
                <a:ea typeface="Geneva" pitchFamily="-112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700">
                <a:solidFill>
                  <a:schemeClr val="tx1"/>
                </a:solidFill>
                <a:latin typeface="Arial-BoldMT" charset="0"/>
                <a:ea typeface="Geneva" pitchFamily="-112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Geneva" pitchFamily="-112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Geneva" pitchFamily="-11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Geneva" pitchFamily="-11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Geneva" pitchFamily="-11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Geneva" pitchFamily="-11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Geneva" pitchFamily="-112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800" b="0">
                <a:latin typeface="Arial" panose="020B0604020202020204" pitchFamily="34" charset="0"/>
              </a:rPr>
              <a:t>die weniger anfällig dafür sind, ausschließlich von KI erledigt  zu werden: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mtClean="0">
                <a:ea typeface="Geneva" pitchFamily="-112" charset="-128"/>
              </a:rPr>
              <a:t>Nutzen für mich als Lehrkraft</a:t>
            </a:r>
          </a:p>
        </p:txBody>
      </p:sp>
      <p:sp>
        <p:nvSpPr>
          <p:cNvPr id="15363" name="Inhaltsplatzhalter 2"/>
          <p:cNvSpPr>
            <a:spLocks noGrp="1"/>
          </p:cNvSpPr>
          <p:nvPr>
            <p:ph idx="1"/>
          </p:nvPr>
        </p:nvSpPr>
        <p:spPr>
          <a:xfrm>
            <a:off x="539750" y="1571625"/>
            <a:ext cx="4575175" cy="2819400"/>
          </a:xfrm>
        </p:spPr>
        <p:txBody>
          <a:bodyPr/>
          <a:lstStyle/>
          <a:p>
            <a:pPr marL="288000">
              <a:spcBef>
                <a:spcPct val="0"/>
              </a:spcBef>
            </a:pPr>
            <a:r>
              <a:rPr lang="de-DE" altLang="de-DE" sz="1800" b="0" dirty="0" smtClean="0">
                <a:ea typeface="Geneva" pitchFamily="-112" charset="-128"/>
              </a:rPr>
              <a:t>Differenzierungsmöglichkeiten </a:t>
            </a:r>
          </a:p>
          <a:p>
            <a:pPr marL="288000">
              <a:spcBef>
                <a:spcPct val="0"/>
              </a:spcBef>
            </a:pPr>
            <a:r>
              <a:rPr lang="de-DE" altLang="de-DE" sz="1800" b="0" dirty="0" smtClean="0">
                <a:ea typeface="Geneva" pitchFamily="-112" charset="-128"/>
              </a:rPr>
              <a:t>Tests zur Diagnose</a:t>
            </a:r>
          </a:p>
          <a:p>
            <a:pPr marL="288000">
              <a:spcBef>
                <a:spcPct val="0"/>
              </a:spcBef>
            </a:pPr>
            <a:r>
              <a:rPr lang="de-DE" altLang="de-DE" sz="1800" b="0" dirty="0" smtClean="0">
                <a:ea typeface="Geneva" pitchFamily="-112" charset="-128"/>
              </a:rPr>
              <a:t>Ideen für den Unterricht</a:t>
            </a:r>
          </a:p>
          <a:p>
            <a:pPr marL="288000">
              <a:spcBef>
                <a:spcPct val="0"/>
              </a:spcBef>
            </a:pPr>
            <a:r>
              <a:rPr lang="de-DE" altLang="de-DE" sz="1800" b="0" dirty="0" smtClean="0">
                <a:ea typeface="Geneva" pitchFamily="-112" charset="-128"/>
              </a:rPr>
              <a:t>erste Korrekturen von Produkten</a:t>
            </a:r>
          </a:p>
          <a:p>
            <a:pPr marL="288000">
              <a:spcBef>
                <a:spcPct val="0"/>
              </a:spcBef>
            </a:pPr>
            <a:r>
              <a:rPr lang="de-DE" altLang="de-DE" sz="1800" b="0" dirty="0" smtClean="0">
                <a:ea typeface="Geneva" pitchFamily="-112" charset="-128"/>
              </a:rPr>
              <a:t>Texte auf verschiedenen Niveaustufen</a:t>
            </a:r>
          </a:p>
          <a:p>
            <a:pPr marL="288000">
              <a:spcBef>
                <a:spcPct val="0"/>
              </a:spcBef>
            </a:pPr>
            <a:r>
              <a:rPr lang="de-DE" altLang="de-DE" sz="1800" b="0" dirty="0" smtClean="0">
                <a:ea typeface="Geneva" pitchFamily="-112" charset="-128"/>
              </a:rPr>
              <a:t>Analogien und Beispiele</a:t>
            </a:r>
          </a:p>
          <a:p>
            <a:pPr marL="288000"/>
            <a:r>
              <a:rPr lang="de-DE" altLang="de-DE" sz="1800" b="0" dirty="0" smtClean="0">
                <a:ea typeface="Geneva" pitchFamily="-112" charset="-128"/>
              </a:rPr>
              <a:t>Quizformate</a:t>
            </a:r>
          </a:p>
          <a:p>
            <a:pPr marL="288000"/>
            <a:r>
              <a:rPr lang="de-DE" altLang="de-DE" sz="1800" b="0" dirty="0">
                <a:ea typeface="Geneva" pitchFamily="-112" charset="-128"/>
              </a:rPr>
              <a:t>u</a:t>
            </a:r>
            <a:r>
              <a:rPr lang="de-DE" altLang="de-DE" sz="1800" b="0" dirty="0" smtClean="0">
                <a:ea typeface="Geneva" pitchFamily="-112" charset="-128"/>
              </a:rPr>
              <a:t>. v. m.</a:t>
            </a:r>
          </a:p>
          <a:p>
            <a:endParaRPr lang="de-DE" altLang="de-DE" dirty="0" smtClean="0">
              <a:ea typeface="Geneva" pitchFamily="-112" charset="-128"/>
            </a:endParaRPr>
          </a:p>
          <a:p>
            <a:endParaRPr lang="de-DE" altLang="de-DE" dirty="0" smtClean="0">
              <a:ea typeface="Geneva" pitchFamily="-112" charset="-128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5045075" y="4391025"/>
            <a:ext cx="3346450" cy="2301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900" dirty="0">
                <a:solidFill>
                  <a:schemeClr val="bg1">
                    <a:lumMod val="50000"/>
                  </a:schemeClr>
                </a:solidFill>
              </a:rPr>
              <a:t>GPT-3 von </a:t>
            </a:r>
            <a:r>
              <a:rPr lang="de-DE" sz="900" dirty="0" err="1">
                <a:solidFill>
                  <a:schemeClr val="bg1">
                    <a:lumMod val="50000"/>
                  </a:schemeClr>
                </a:solidFill>
              </a:rPr>
              <a:t>OpenAI</a:t>
            </a:r>
            <a:r>
              <a:rPr lang="de-DE" sz="900" dirty="0">
                <a:solidFill>
                  <a:schemeClr val="bg1">
                    <a:lumMod val="50000"/>
                  </a:schemeClr>
                </a:solidFill>
              </a:rPr>
              <a:t> (2023), ein textgenerierendes KI-System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/>
          <a:srcRect l="32024" t="9084" b="28813"/>
          <a:stretch/>
        </p:blipFill>
        <p:spPr>
          <a:xfrm>
            <a:off x="5403850" y="935038"/>
            <a:ext cx="2628900" cy="345598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RW_PowerPoint">
  <a:themeElements>
    <a:clrScheme name="NRW_PowerPoint 13">
      <a:dk1>
        <a:srgbClr val="000000"/>
      </a:dk1>
      <a:lt1>
        <a:srgbClr val="FFFFFF"/>
      </a:lt1>
      <a:dk2>
        <a:srgbClr val="E2001A"/>
      </a:dk2>
      <a:lt2>
        <a:srgbClr val="009036"/>
      </a:lt2>
      <a:accent1>
        <a:srgbClr val="ACACAC"/>
      </a:accent1>
      <a:accent2>
        <a:srgbClr val="F29400"/>
      </a:accent2>
      <a:accent3>
        <a:srgbClr val="FFFFFF"/>
      </a:accent3>
      <a:accent4>
        <a:srgbClr val="000000"/>
      </a:accent4>
      <a:accent5>
        <a:srgbClr val="D2D2D2"/>
      </a:accent5>
      <a:accent6>
        <a:srgbClr val="DB8600"/>
      </a:accent6>
      <a:hlink>
        <a:srgbClr val="B1C800"/>
      </a:hlink>
      <a:folHlink>
        <a:srgbClr val="E75112"/>
      </a:folHlink>
    </a:clrScheme>
    <a:fontScheme name="NRW_PowerPoint">
      <a:majorFont>
        <a:latin typeface="Arial-BoldMT"/>
        <a:ea typeface=""/>
        <a:cs typeface=""/>
      </a:majorFont>
      <a:minorFont>
        <a:latin typeface="Arial-Bold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4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48" charset="0"/>
          </a:defRPr>
        </a:defPPr>
      </a:lstStyle>
    </a:lnDef>
  </a:objectDefaults>
  <a:extraClrSchemeLst>
    <a:extraClrScheme>
      <a:clrScheme name="NRW_PowerPoi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RW_PowerPoin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RW_PowerPoin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RW_PowerPoin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RW_PowerPoin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RW_PowerPoin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RW_PowerPoin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RW_PowerPoin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RW_PowerPoin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RW_PowerPoin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RW_PowerPoin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RW_PowerPoin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RW_PowerPoint 13">
        <a:dk1>
          <a:srgbClr val="000000"/>
        </a:dk1>
        <a:lt1>
          <a:srgbClr val="FFFFFF"/>
        </a:lt1>
        <a:dk2>
          <a:srgbClr val="E2001A"/>
        </a:dk2>
        <a:lt2>
          <a:srgbClr val="009036"/>
        </a:lt2>
        <a:accent1>
          <a:srgbClr val="ACACAC"/>
        </a:accent1>
        <a:accent2>
          <a:srgbClr val="F29400"/>
        </a:accent2>
        <a:accent3>
          <a:srgbClr val="FFFFFF"/>
        </a:accent3>
        <a:accent4>
          <a:srgbClr val="000000"/>
        </a:accent4>
        <a:accent5>
          <a:srgbClr val="D2D2D2"/>
        </a:accent5>
        <a:accent6>
          <a:srgbClr val="DB8600"/>
        </a:accent6>
        <a:hlink>
          <a:srgbClr val="B1C800"/>
        </a:hlink>
        <a:folHlink>
          <a:srgbClr val="E7511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elseite">
  <a:themeElements>
    <a:clrScheme name="Titelseite 13">
      <a:dk1>
        <a:srgbClr val="000000"/>
      </a:dk1>
      <a:lt1>
        <a:srgbClr val="FFFFFF"/>
      </a:lt1>
      <a:dk2>
        <a:srgbClr val="E2001A"/>
      </a:dk2>
      <a:lt2>
        <a:srgbClr val="009036"/>
      </a:lt2>
      <a:accent1>
        <a:srgbClr val="ACACAC"/>
      </a:accent1>
      <a:accent2>
        <a:srgbClr val="F29400"/>
      </a:accent2>
      <a:accent3>
        <a:srgbClr val="FFFFFF"/>
      </a:accent3>
      <a:accent4>
        <a:srgbClr val="000000"/>
      </a:accent4>
      <a:accent5>
        <a:srgbClr val="D2D2D2"/>
      </a:accent5>
      <a:accent6>
        <a:srgbClr val="DB8600"/>
      </a:accent6>
      <a:hlink>
        <a:srgbClr val="B1C800"/>
      </a:hlink>
      <a:folHlink>
        <a:srgbClr val="E75112"/>
      </a:folHlink>
    </a:clrScheme>
    <a:fontScheme name="Titelseite">
      <a:majorFont>
        <a:latin typeface="Arial-BoldMT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4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48" charset="0"/>
          </a:defRPr>
        </a:defPPr>
      </a:lstStyle>
    </a:lnDef>
  </a:objectDefaults>
  <a:extraClrSchemeLst>
    <a:extraClrScheme>
      <a:clrScheme name="Titelse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else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else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else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else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else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else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else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else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else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else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else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elseite 13">
        <a:dk1>
          <a:srgbClr val="000000"/>
        </a:dk1>
        <a:lt1>
          <a:srgbClr val="FFFFFF"/>
        </a:lt1>
        <a:dk2>
          <a:srgbClr val="E2001A"/>
        </a:dk2>
        <a:lt2>
          <a:srgbClr val="009036"/>
        </a:lt2>
        <a:accent1>
          <a:srgbClr val="ACACAC"/>
        </a:accent1>
        <a:accent2>
          <a:srgbClr val="F29400"/>
        </a:accent2>
        <a:accent3>
          <a:srgbClr val="FFFFFF"/>
        </a:accent3>
        <a:accent4>
          <a:srgbClr val="000000"/>
        </a:accent4>
        <a:accent5>
          <a:srgbClr val="D2D2D2"/>
        </a:accent5>
        <a:accent6>
          <a:srgbClr val="DB8600"/>
        </a:accent6>
        <a:hlink>
          <a:srgbClr val="B1C800"/>
        </a:hlink>
        <a:folHlink>
          <a:srgbClr val="E7511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434</Words>
  <Application>Microsoft Office PowerPoint</Application>
  <PresentationFormat>Bildschirmpräsentation (16:9)</PresentationFormat>
  <Paragraphs>79</Paragraphs>
  <Slides>10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10</vt:i4>
      </vt:variant>
    </vt:vector>
  </HeadingPairs>
  <TitlesOfParts>
    <vt:vector size="16" baseType="lpstr">
      <vt:lpstr>Arial</vt:lpstr>
      <vt:lpstr>Arial-BoldMT</vt:lpstr>
      <vt:lpstr>Geneva</vt:lpstr>
      <vt:lpstr>Wingdings</vt:lpstr>
      <vt:lpstr>NRW_PowerPoint</vt:lpstr>
      <vt:lpstr>Titelseite</vt:lpstr>
      <vt:lpstr>PowerPoint-Präsentation</vt:lpstr>
      <vt:lpstr>Was ist textgenerierende KI (z.B. ChatGPT)? </vt:lpstr>
      <vt:lpstr>Was kann textgenerierende KI (z.B. ChatGPT)? </vt:lpstr>
      <vt:lpstr>Warum kann es zu Fehlinformationen kommen? </vt:lpstr>
      <vt:lpstr>Schulischer Umgang mit KI-Systemen</vt:lpstr>
      <vt:lpstr>Perspektiven der Beschäftigung mit KI:  </vt:lpstr>
      <vt:lpstr>Rechtliche und praktische Rahmenbedingungen </vt:lpstr>
      <vt:lpstr>Stellschrauben für Aufgaben,  </vt:lpstr>
      <vt:lpstr>Nutzen für mich als Lehrkraft</vt:lpstr>
      <vt:lpstr>Unterstützungsmaterialien 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Oliver Moosdorf</dc:creator>
  <cp:lastModifiedBy>Schaffranietz, Sandra</cp:lastModifiedBy>
  <cp:revision>89</cp:revision>
  <dcterms:created xsi:type="dcterms:W3CDTF">2012-04-11T10:00:53Z</dcterms:created>
  <dcterms:modified xsi:type="dcterms:W3CDTF">2023-02-22T16:07:41Z</dcterms:modified>
</cp:coreProperties>
</file>